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8" r:id="rId3"/>
  </p:sldMasterIdLst>
  <p:notesMasterIdLst>
    <p:notesMasterId r:id="rId56"/>
  </p:notesMasterIdLst>
  <p:sldIdLst>
    <p:sldId id="354" r:id="rId4"/>
    <p:sldId id="406" r:id="rId5"/>
    <p:sldId id="353" r:id="rId6"/>
    <p:sldId id="389" r:id="rId7"/>
    <p:sldId id="395" r:id="rId8"/>
    <p:sldId id="397" r:id="rId9"/>
    <p:sldId id="398" r:id="rId10"/>
    <p:sldId id="391" r:id="rId11"/>
    <p:sldId id="383" r:id="rId12"/>
    <p:sldId id="267" r:id="rId13"/>
    <p:sldId id="394" r:id="rId14"/>
    <p:sldId id="396" r:id="rId15"/>
    <p:sldId id="318" r:id="rId16"/>
    <p:sldId id="293" r:id="rId17"/>
    <p:sldId id="390" r:id="rId18"/>
    <p:sldId id="360" r:id="rId19"/>
    <p:sldId id="321" r:id="rId20"/>
    <p:sldId id="359" r:id="rId21"/>
    <p:sldId id="361" r:id="rId22"/>
    <p:sldId id="402" r:id="rId23"/>
    <p:sldId id="388" r:id="rId24"/>
    <p:sldId id="393" r:id="rId25"/>
    <p:sldId id="358" r:id="rId26"/>
    <p:sldId id="404" r:id="rId27"/>
    <p:sldId id="405" r:id="rId28"/>
    <p:sldId id="340" r:id="rId29"/>
    <p:sldId id="346" r:id="rId30"/>
    <p:sldId id="392" r:id="rId31"/>
    <p:sldId id="403" r:id="rId32"/>
    <p:sldId id="399" r:id="rId33"/>
    <p:sldId id="303" r:id="rId34"/>
    <p:sldId id="355" r:id="rId35"/>
    <p:sldId id="401" r:id="rId36"/>
    <p:sldId id="298" r:id="rId37"/>
    <p:sldId id="301" r:id="rId38"/>
    <p:sldId id="274" r:id="rId39"/>
    <p:sldId id="302" r:id="rId40"/>
    <p:sldId id="400" r:id="rId41"/>
    <p:sldId id="304" r:id="rId42"/>
    <p:sldId id="313" r:id="rId43"/>
    <p:sldId id="289" r:id="rId44"/>
    <p:sldId id="314" r:id="rId45"/>
    <p:sldId id="351" r:id="rId46"/>
    <p:sldId id="319" r:id="rId47"/>
    <p:sldId id="311" r:id="rId48"/>
    <p:sldId id="266" r:id="rId49"/>
    <p:sldId id="352" r:id="rId50"/>
    <p:sldId id="261" r:id="rId51"/>
    <p:sldId id="362" r:id="rId52"/>
    <p:sldId id="357" r:id="rId53"/>
    <p:sldId id="384" r:id="rId54"/>
    <p:sldId id="386" r:id="rId5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3"/>
    <p:restoredTop sz="91774"/>
  </p:normalViewPr>
  <p:slideViewPr>
    <p:cSldViewPr snapToGrid="0" snapToObjects="1">
      <p:cViewPr varScale="1">
        <p:scale>
          <a:sx n="156" d="100"/>
          <a:sy n="156" d="100"/>
        </p:scale>
        <p:origin x="176" y="904"/>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2EDE5-0626-8F46-95D1-51C08158F664}" type="datetimeFigureOut">
              <a:rPr lang="en-US" smtClean="0"/>
              <a:t>5/13/20</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812D0-9036-4D41-A0BB-826862BB4933}" type="slidenum">
              <a:rPr lang="en-US" smtClean="0"/>
              <a:t>‹#›</a:t>
            </a:fld>
            <a:endParaRPr lang="en-US"/>
          </a:p>
        </p:txBody>
      </p:sp>
    </p:spTree>
    <p:extLst>
      <p:ext uri="{BB962C8B-B14F-4D97-AF65-F5344CB8AC3E}">
        <p14:creationId xmlns:p14="http://schemas.microsoft.com/office/powerpoint/2010/main" val="2636067385"/>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Dust -&gt; reduced solar energy (but atm. residence time is short), SO</a:t>
            </a:r>
            <a:r>
              <a:rPr lang="en-US" altLang="en-US" sz="10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2 </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-&gt; H</a:t>
            </a:r>
            <a:r>
              <a:rPr lang="en-US" altLang="en-US" sz="10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2</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SO</a:t>
            </a:r>
            <a:r>
              <a:rPr lang="en-US" altLang="en-US" sz="10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aerosols (&lt;1 µm </a:t>
            </a:r>
            <a:r>
              <a:rPr lang="en-US" altLang="en-US" sz="1000"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rPr>
              <a:t>Ø</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long residence, good IR absorb.), Result - cool troposphere, slight warming of stratosphere</a:t>
            </a:r>
          </a:p>
          <a:p>
            <a:endParaRPr lang="en-US" dirty="0"/>
          </a:p>
        </p:txBody>
      </p:sp>
      <p:sp>
        <p:nvSpPr>
          <p:cNvPr id="4" name="Slide Number Placeholder 3"/>
          <p:cNvSpPr>
            <a:spLocks noGrp="1"/>
          </p:cNvSpPr>
          <p:nvPr>
            <p:ph type="sldNum" sz="quarter" idx="5"/>
          </p:nvPr>
        </p:nvSpPr>
        <p:spPr/>
        <p:txBody>
          <a:bodyPr/>
          <a:lstStyle/>
          <a:p>
            <a:fld id="{21B812D0-9036-4D41-A0BB-826862BB4933}" type="slidenum">
              <a:rPr lang="en-US" smtClean="0"/>
              <a:t>1</a:t>
            </a:fld>
            <a:endParaRPr lang="en-US"/>
          </a:p>
        </p:txBody>
      </p:sp>
    </p:spTree>
    <p:extLst>
      <p:ext uri="{BB962C8B-B14F-4D97-AF65-F5344CB8AC3E}">
        <p14:creationId xmlns:p14="http://schemas.microsoft.com/office/powerpoint/2010/main" val="165603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Dust -&gt; reduced solar energy (but atm. residence time is short), SO</a:t>
            </a:r>
            <a:r>
              <a:rPr lang="en-US" altLang="en-US" sz="10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2 </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-&gt; H</a:t>
            </a:r>
            <a:r>
              <a:rPr lang="en-US" altLang="en-US" sz="10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2</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SO</a:t>
            </a:r>
            <a:r>
              <a:rPr lang="en-US" altLang="en-US" sz="10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aerosols (&lt;1 µm </a:t>
            </a:r>
            <a:r>
              <a:rPr lang="en-US" altLang="en-US" sz="1000"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rPr>
              <a:t>Ø</a:t>
            </a:r>
            <a:r>
              <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long residence, good IR absorb.), Result - cool troposphere, slight warming of stratosphere</a:t>
            </a:r>
          </a:p>
          <a:p>
            <a:endParaRPr lang="en-US" dirty="0"/>
          </a:p>
        </p:txBody>
      </p:sp>
      <p:sp>
        <p:nvSpPr>
          <p:cNvPr id="4" name="Slide Number Placeholder 3"/>
          <p:cNvSpPr>
            <a:spLocks noGrp="1"/>
          </p:cNvSpPr>
          <p:nvPr>
            <p:ph type="sldNum" sz="quarter" idx="5"/>
          </p:nvPr>
        </p:nvSpPr>
        <p:spPr/>
        <p:txBody>
          <a:bodyPr/>
          <a:lstStyle/>
          <a:p>
            <a:fld id="{21B812D0-9036-4D41-A0BB-826862BB4933}" type="slidenum">
              <a:rPr lang="en-US" smtClean="0"/>
              <a:t>2</a:t>
            </a:fld>
            <a:endParaRPr lang="en-US"/>
          </a:p>
        </p:txBody>
      </p:sp>
    </p:spTree>
    <p:extLst>
      <p:ext uri="{BB962C8B-B14F-4D97-AF65-F5344CB8AC3E}">
        <p14:creationId xmlns:p14="http://schemas.microsoft.com/office/powerpoint/2010/main" val="1929852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812D0-9036-4D41-A0BB-826862BB4933}" type="slidenum">
              <a:rPr lang="en-US" smtClean="0"/>
              <a:t>4</a:t>
            </a:fld>
            <a:endParaRPr lang="en-US"/>
          </a:p>
        </p:txBody>
      </p:sp>
    </p:spTree>
    <p:extLst>
      <p:ext uri="{BB962C8B-B14F-4D97-AF65-F5344CB8AC3E}">
        <p14:creationId xmlns:p14="http://schemas.microsoft.com/office/powerpoint/2010/main" val="159911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3 Pre-industrial-to-modern global climate forcing, 1850-1990 (histogram adapted from Hansen et a/79). Climate forcing is the change in the Earth's radiative balance resulting from either natural or anthropogenic sources. The largest forcing (.-2 W m-2) is due to the increase in greenhouse gases associated with industrialization, and the net forcing in this period remains positive when several smaller (and negative) effects, such as increasing tropospheric opacity due to human activities and global ozone loss, are included. Mt Pinatubo is estimated to have produced a transient negative forcing which exceeded green- house-gas forcing between mid-1991 and the end of 1992. It also made 1992 one of the coolest of the past 30 years. As the effect of Mt Pinatubo continues to decrease, the increasing magnitude of green- house-gas forcing should reveal itself in a return to the globally warm years observed in much of the 1980s.</a:t>
            </a:r>
          </a:p>
        </p:txBody>
      </p:sp>
      <p:sp>
        <p:nvSpPr>
          <p:cNvPr id="4" name="Slide Number Placeholder 3"/>
          <p:cNvSpPr>
            <a:spLocks noGrp="1"/>
          </p:cNvSpPr>
          <p:nvPr>
            <p:ph type="sldNum" sz="quarter" idx="5"/>
          </p:nvPr>
        </p:nvSpPr>
        <p:spPr/>
        <p:txBody>
          <a:bodyPr/>
          <a:lstStyle/>
          <a:p>
            <a:fld id="{21B812D0-9036-4D41-A0BB-826862BB4933}" type="slidenum">
              <a:rPr lang="en-US" smtClean="0"/>
              <a:t>21</a:t>
            </a:fld>
            <a:endParaRPr lang="en-US"/>
          </a:p>
        </p:txBody>
      </p:sp>
    </p:spTree>
    <p:extLst>
      <p:ext uri="{BB962C8B-B14F-4D97-AF65-F5344CB8AC3E}">
        <p14:creationId xmlns:p14="http://schemas.microsoft.com/office/powerpoint/2010/main" val="316292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6C6F561E-E422-414D-B911-647B9054975E}"/>
              </a:ext>
            </a:extLst>
          </p:cNvPr>
          <p:cNvSpPr>
            <a:spLocks noGrp="1" noRot="1" noChangeAspect="1" noChangeArrowheads="1"/>
          </p:cNvSpPr>
          <p:nvPr>
            <p:ph type="sldImg"/>
          </p:nvPr>
        </p:nvSpPr>
        <p:spPr>
          <a:solidFill>
            <a:srgbClr val="FFFFFF"/>
          </a:solidFill>
          <a:ln/>
        </p:spPr>
      </p:sp>
      <p:sp>
        <p:nvSpPr>
          <p:cNvPr id="55298" name="Rectangle 3">
            <a:extLst>
              <a:ext uri="{FF2B5EF4-FFF2-40B4-BE49-F238E27FC236}">
                <a16:creationId xmlns:a16="http://schemas.microsoft.com/office/drawing/2014/main" id="{EAC88D8E-B934-1244-943C-48BF84287B4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0555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EEBB9C-55A0-9948-AF4A-DA2DB3419193}"/>
              </a:ext>
            </a:extLst>
          </p:cNvPr>
          <p:cNvSpPr>
            <a:spLocks noGrp="1" noChangeArrowheads="1"/>
          </p:cNvSpPr>
          <p:nvPr>
            <p:ph type="sldNum" sz="quarter" idx="5"/>
          </p:nvPr>
        </p:nvSpPr>
        <p:spPr>
          <a:ln/>
        </p:spPr>
        <p:txBody>
          <a:bodyPr/>
          <a:lstStyle/>
          <a:p>
            <a:fld id="{80008A42-8FA3-1342-8F96-63AC153C381B}" type="slidenum">
              <a:rPr lang="it-IT" altLang="en-US"/>
              <a:pPr/>
              <a:t>41</a:t>
            </a:fld>
            <a:endParaRPr lang="it-IT" altLang="en-US"/>
          </a:p>
        </p:txBody>
      </p:sp>
      <p:sp>
        <p:nvSpPr>
          <p:cNvPr id="60418" name="Rectangle 2">
            <a:extLst>
              <a:ext uri="{FF2B5EF4-FFF2-40B4-BE49-F238E27FC236}">
                <a16:creationId xmlns:a16="http://schemas.microsoft.com/office/drawing/2014/main" id="{7FD897AC-5DC2-4045-B84C-96B6CC724628}"/>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29EF88C0-1412-C741-B81E-A2BE3889217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8404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buClr>
                <a:srgbClr val="FFFF00"/>
              </a:buClr>
            </a:pPr>
            <a:r>
              <a:rPr lang="en-US" altLang="en-US" sz="15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Dust -&gt; reduced solar energy (but atm. residence time is short), SO</a:t>
            </a:r>
            <a:r>
              <a:rPr lang="en-US" altLang="en-US" sz="15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2 </a:t>
            </a:r>
            <a:r>
              <a:rPr lang="en-US" altLang="en-US" sz="15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-&gt; H</a:t>
            </a:r>
            <a:r>
              <a:rPr lang="en-US" altLang="en-US" sz="15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2</a:t>
            </a:r>
            <a:r>
              <a:rPr lang="en-US" altLang="en-US" sz="15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SO</a:t>
            </a:r>
            <a:r>
              <a:rPr lang="en-US" altLang="en-US" sz="1500" baseline="-25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5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aerosols (&lt;1 µm </a:t>
            </a:r>
            <a:r>
              <a:rPr lang="en-US" altLang="en-US" sz="1500"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rPr>
              <a:t>Ø</a:t>
            </a:r>
            <a:r>
              <a:rPr lang="en-US" altLang="en-US" sz="15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long residence, good IR absorb.), Result - cool troposphere, slight warming of stratosphere</a:t>
            </a:r>
          </a:p>
          <a:p>
            <a:endParaRPr lang="en-US" dirty="0"/>
          </a:p>
        </p:txBody>
      </p:sp>
      <p:sp>
        <p:nvSpPr>
          <p:cNvPr id="4" name="Slide Number Placeholder 3"/>
          <p:cNvSpPr>
            <a:spLocks noGrp="1"/>
          </p:cNvSpPr>
          <p:nvPr>
            <p:ph type="sldNum" sz="quarter" idx="5"/>
          </p:nvPr>
        </p:nvSpPr>
        <p:spPr/>
        <p:txBody>
          <a:bodyPr/>
          <a:lstStyle/>
          <a:p>
            <a:fld id="{21B812D0-9036-4D41-A0BB-826862BB4933}" type="slidenum">
              <a:rPr lang="en-US" smtClean="0"/>
              <a:t>47</a:t>
            </a:fld>
            <a:endParaRPr lang="en-US"/>
          </a:p>
        </p:txBody>
      </p:sp>
    </p:spTree>
    <p:extLst>
      <p:ext uri="{BB962C8B-B14F-4D97-AF65-F5344CB8AC3E}">
        <p14:creationId xmlns:p14="http://schemas.microsoft.com/office/powerpoint/2010/main" val="123839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BF1739-8F25-DB45-A781-5646A74C5289}" type="datetimeFigureOut">
              <a:rPr lang="en-US" smtClean="0"/>
              <a:t>5/13/20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316104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BF1739-8F25-DB45-A781-5646A74C5289}" type="datetimeFigureOut">
              <a:rPr lang="en-US" smtClean="0"/>
              <a:t>5/13/20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334364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BF1739-8F25-DB45-A781-5646A74C5289}" type="datetimeFigureOut">
              <a:rPr lang="en-US" smtClean="0"/>
              <a:t>5/13/20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33142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Tree>
    <p:extLst>
      <p:ext uri="{BB962C8B-B14F-4D97-AF65-F5344CB8AC3E}">
        <p14:creationId xmlns:p14="http://schemas.microsoft.com/office/powerpoint/2010/main" val="1861557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868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Tree>
    <p:extLst>
      <p:ext uri="{BB962C8B-B14F-4D97-AF65-F5344CB8AC3E}">
        <p14:creationId xmlns:p14="http://schemas.microsoft.com/office/powerpoint/2010/main" val="403960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747448"/>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747448"/>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304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65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0460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250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Tree>
    <p:extLst>
      <p:ext uri="{BB962C8B-B14F-4D97-AF65-F5344CB8AC3E}">
        <p14:creationId xmlns:p14="http://schemas.microsoft.com/office/powerpoint/2010/main" val="3888132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BF1739-8F25-DB45-A781-5646A74C5289}" type="datetimeFigureOut">
              <a:rPr lang="en-US" smtClean="0"/>
              <a:t>5/13/20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246193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Tree>
    <p:extLst>
      <p:ext uri="{BB962C8B-B14F-4D97-AF65-F5344CB8AC3E}">
        <p14:creationId xmlns:p14="http://schemas.microsoft.com/office/powerpoint/2010/main" val="2299434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273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263261"/>
            <a:ext cx="1968500" cy="3913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63261"/>
            <a:ext cx="5753100" cy="3913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418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263261"/>
            <a:ext cx="7874000"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933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263261"/>
            <a:ext cx="7772400" cy="328083"/>
          </a:xfrm>
        </p:spPr>
        <p:txBody>
          <a:bodyPr/>
          <a:lstStyle/>
          <a:p>
            <a:r>
              <a:rPr lang="en-US"/>
              <a:t>Click to edit Master title style</a:t>
            </a:r>
          </a:p>
        </p:txBody>
      </p:sp>
      <p:sp>
        <p:nvSpPr>
          <p:cNvPr id="3" name="ClipArt Placeholder 2"/>
          <p:cNvSpPr>
            <a:spLocks noGrp="1"/>
          </p:cNvSpPr>
          <p:nvPr>
            <p:ph type="clipArt" sz="half" idx="1"/>
          </p:nvPr>
        </p:nvSpPr>
        <p:spPr>
          <a:xfrm>
            <a:off x="609600" y="747448"/>
            <a:ext cx="3810000" cy="3429000"/>
          </a:xfrm>
        </p:spPr>
        <p:txBody>
          <a:bodyPr/>
          <a:lstStyle/>
          <a:p>
            <a:pPr lvl="0"/>
            <a:endParaRPr lang="en-US" noProof="0"/>
          </a:p>
        </p:txBody>
      </p:sp>
      <p:sp>
        <p:nvSpPr>
          <p:cNvPr id="4" name="Text Placeholder 3"/>
          <p:cNvSpPr>
            <a:spLocks noGrp="1"/>
          </p:cNvSpPr>
          <p:nvPr>
            <p:ph type="body" sz="half" idx="2"/>
          </p:nvPr>
        </p:nvSpPr>
        <p:spPr>
          <a:xfrm>
            <a:off x="4572000" y="747448"/>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32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AE3B-CB21-0C44-A85C-FE8059CA403D}"/>
              </a:ext>
            </a:extLst>
          </p:cNvPr>
          <p:cNvSpPr>
            <a:spLocks noGrp="1"/>
          </p:cNvSpPr>
          <p:nvPr>
            <p:ph type="ctrTitle"/>
          </p:nvPr>
        </p:nvSpPr>
        <p:spPr>
          <a:xfrm>
            <a:off x="1143000" y="935302"/>
            <a:ext cx="6858000" cy="1989667"/>
          </a:xfrm>
        </p:spPr>
        <p:txBody>
          <a:bodyPr anchor="b"/>
          <a:lstStyle>
            <a:lvl1pPr algn="ctr">
              <a:defRPr sz="5000"/>
            </a:lvl1pPr>
          </a:lstStyle>
          <a:p>
            <a:r>
              <a:rPr lang="en-GB"/>
              <a:t>Click to edit Master title style</a:t>
            </a:r>
            <a:endParaRPr lang="en-US"/>
          </a:p>
        </p:txBody>
      </p:sp>
      <p:sp>
        <p:nvSpPr>
          <p:cNvPr id="3" name="Subtitle 2">
            <a:extLst>
              <a:ext uri="{FF2B5EF4-FFF2-40B4-BE49-F238E27FC236}">
                <a16:creationId xmlns:a16="http://schemas.microsoft.com/office/drawing/2014/main" id="{8C851F29-52EE-D845-85BB-8D3AACF9DB9C}"/>
              </a:ext>
            </a:extLst>
          </p:cNvPr>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E32696-8687-EC42-87C4-36EDB0C3888C}"/>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92EF3612-DF8B-8E4B-86D5-8A899DE798A3}"/>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15314D9C-03F4-F142-8940-5893DCB4AE7D}"/>
              </a:ext>
            </a:extLst>
          </p:cNvPr>
          <p:cNvSpPr>
            <a:spLocks noGrp="1"/>
          </p:cNvSpPr>
          <p:nvPr>
            <p:ph type="sldNum" sz="quarter" idx="12"/>
          </p:nvPr>
        </p:nvSpPr>
        <p:spPr/>
        <p:txBody>
          <a:bodyPr/>
          <a:lstStyle>
            <a:lvl1pPr>
              <a:defRPr/>
            </a:lvl1pPr>
          </a:lstStyle>
          <a:p>
            <a:fld id="{356DFB60-8E8D-CE40-846B-CA4806EB064E}" type="slidenum">
              <a:rPr lang="it-IT" altLang="en-US"/>
              <a:pPr/>
              <a:t>‹#›</a:t>
            </a:fld>
            <a:endParaRPr lang="it-IT" altLang="en-US"/>
          </a:p>
        </p:txBody>
      </p:sp>
    </p:spTree>
    <p:extLst>
      <p:ext uri="{BB962C8B-B14F-4D97-AF65-F5344CB8AC3E}">
        <p14:creationId xmlns:p14="http://schemas.microsoft.com/office/powerpoint/2010/main" val="199792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DEF96-89AC-0A46-B141-BF2E7A4AD89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EF41E7C-6B31-D64D-8FF9-54A26F9895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1A9C27-EC01-3A42-A5E0-2D25D235FF50}"/>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105C67DD-E57C-8E46-BA34-DB0C5BDF8438}"/>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5624744B-31E1-C949-AE39-B19E87A38022}"/>
              </a:ext>
            </a:extLst>
          </p:cNvPr>
          <p:cNvSpPr>
            <a:spLocks noGrp="1"/>
          </p:cNvSpPr>
          <p:nvPr>
            <p:ph type="sldNum" sz="quarter" idx="12"/>
          </p:nvPr>
        </p:nvSpPr>
        <p:spPr/>
        <p:txBody>
          <a:bodyPr/>
          <a:lstStyle>
            <a:lvl1pPr>
              <a:defRPr/>
            </a:lvl1pPr>
          </a:lstStyle>
          <a:p>
            <a:fld id="{425829F7-DA27-7049-B320-42BC18E80684}" type="slidenum">
              <a:rPr lang="it-IT" altLang="en-US"/>
              <a:pPr/>
              <a:t>‹#›</a:t>
            </a:fld>
            <a:endParaRPr lang="it-IT" altLang="en-US"/>
          </a:p>
        </p:txBody>
      </p:sp>
    </p:spTree>
    <p:extLst>
      <p:ext uri="{BB962C8B-B14F-4D97-AF65-F5344CB8AC3E}">
        <p14:creationId xmlns:p14="http://schemas.microsoft.com/office/powerpoint/2010/main" val="2844140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EDA0-E066-2749-AAF6-EA5D22B72664}"/>
              </a:ext>
            </a:extLst>
          </p:cNvPr>
          <p:cNvSpPr>
            <a:spLocks noGrp="1"/>
          </p:cNvSpPr>
          <p:nvPr>
            <p:ph type="title"/>
          </p:nvPr>
        </p:nvSpPr>
        <p:spPr>
          <a:xfrm>
            <a:off x="623888" y="1424782"/>
            <a:ext cx="7886700" cy="2377281"/>
          </a:xfrm>
        </p:spPr>
        <p:txBody>
          <a:bodyPr anchor="b"/>
          <a:lstStyle>
            <a:lvl1pPr>
              <a:defRPr sz="5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F6676B-24EB-D240-B6C3-432D84A74B3E}"/>
              </a:ext>
            </a:extLst>
          </p:cNvPr>
          <p:cNvSpPr>
            <a:spLocks noGrp="1"/>
          </p:cNvSpPr>
          <p:nvPr>
            <p:ph type="body" idx="1"/>
          </p:nvPr>
        </p:nvSpPr>
        <p:spPr>
          <a:xfrm>
            <a:off x="623888" y="3824553"/>
            <a:ext cx="7886700" cy="1250156"/>
          </a:xfrm>
        </p:spPr>
        <p:txBody>
          <a:bodyPr/>
          <a:lstStyle>
            <a:lvl1pPr marL="0" indent="0">
              <a:buNone/>
              <a:defRPr sz="2000"/>
            </a:lvl1pPr>
            <a:lvl2pPr marL="380985" indent="0">
              <a:buNone/>
              <a:defRPr sz="1667"/>
            </a:lvl2pPr>
            <a:lvl3pPr marL="761970" indent="0">
              <a:buNone/>
              <a:defRPr sz="1500"/>
            </a:lvl3pPr>
            <a:lvl4pPr marL="1142954" indent="0">
              <a:buNone/>
              <a:defRPr sz="1333"/>
            </a:lvl4pPr>
            <a:lvl5pPr marL="1523939" indent="0">
              <a:buNone/>
              <a:defRPr sz="1333"/>
            </a:lvl5pPr>
            <a:lvl6pPr marL="1904924" indent="0">
              <a:buNone/>
              <a:defRPr sz="1333"/>
            </a:lvl6pPr>
            <a:lvl7pPr marL="2285909" indent="0">
              <a:buNone/>
              <a:defRPr sz="1333"/>
            </a:lvl7pPr>
            <a:lvl8pPr marL="2666893" indent="0">
              <a:buNone/>
              <a:defRPr sz="1333"/>
            </a:lvl8pPr>
            <a:lvl9pPr marL="3047878" indent="0">
              <a:buNone/>
              <a:defRPr sz="1333"/>
            </a:lvl9pPr>
          </a:lstStyle>
          <a:p>
            <a:pPr lvl="0"/>
            <a:r>
              <a:rPr lang="en-GB"/>
              <a:t>Click to edit Master text styles</a:t>
            </a:r>
          </a:p>
        </p:txBody>
      </p:sp>
      <p:sp>
        <p:nvSpPr>
          <p:cNvPr id="4" name="Date Placeholder 3">
            <a:extLst>
              <a:ext uri="{FF2B5EF4-FFF2-40B4-BE49-F238E27FC236}">
                <a16:creationId xmlns:a16="http://schemas.microsoft.com/office/drawing/2014/main" id="{54925DD1-119D-5E4D-BB68-FAD394754816}"/>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044B7332-886B-5A45-9AC0-884CADA86FAC}"/>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316914B0-C5D1-EF4C-8255-8A61D0F13344}"/>
              </a:ext>
            </a:extLst>
          </p:cNvPr>
          <p:cNvSpPr>
            <a:spLocks noGrp="1"/>
          </p:cNvSpPr>
          <p:nvPr>
            <p:ph type="sldNum" sz="quarter" idx="12"/>
          </p:nvPr>
        </p:nvSpPr>
        <p:spPr/>
        <p:txBody>
          <a:bodyPr/>
          <a:lstStyle>
            <a:lvl1pPr>
              <a:defRPr/>
            </a:lvl1pPr>
          </a:lstStyle>
          <a:p>
            <a:fld id="{F6169259-E6C0-954E-B08A-5F608E781B33}" type="slidenum">
              <a:rPr lang="it-IT" altLang="en-US"/>
              <a:pPr/>
              <a:t>‹#›</a:t>
            </a:fld>
            <a:endParaRPr lang="it-IT" altLang="en-US"/>
          </a:p>
        </p:txBody>
      </p:sp>
    </p:spTree>
    <p:extLst>
      <p:ext uri="{BB962C8B-B14F-4D97-AF65-F5344CB8AC3E}">
        <p14:creationId xmlns:p14="http://schemas.microsoft.com/office/powerpoint/2010/main" val="3362135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3279-3ACA-3F49-9042-D67585742DC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464FBB-15AD-214F-B70B-D2F1E8EAE682}"/>
              </a:ext>
            </a:extLst>
          </p:cNvPr>
          <p:cNvSpPr>
            <a:spLocks noGrp="1"/>
          </p:cNvSpPr>
          <p:nvPr>
            <p:ph sz="half" idx="1"/>
          </p:nvPr>
        </p:nvSpPr>
        <p:spPr>
          <a:xfrm>
            <a:off x="685800" y="1651000"/>
            <a:ext cx="3810000"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44FF06D-ECBB-014B-A5AC-CD38DC38A323}"/>
              </a:ext>
            </a:extLst>
          </p:cNvPr>
          <p:cNvSpPr>
            <a:spLocks noGrp="1"/>
          </p:cNvSpPr>
          <p:nvPr>
            <p:ph sz="half" idx="2"/>
          </p:nvPr>
        </p:nvSpPr>
        <p:spPr>
          <a:xfrm>
            <a:off x="4648200" y="1651000"/>
            <a:ext cx="3810000"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DEC1BD0-9032-3D4D-B6E4-20E871CB95C0}"/>
              </a:ext>
            </a:extLst>
          </p:cNvPr>
          <p:cNvSpPr>
            <a:spLocks noGrp="1"/>
          </p:cNvSpPr>
          <p:nvPr>
            <p:ph type="dt" sz="half" idx="10"/>
          </p:nvPr>
        </p:nvSpPr>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CDA5FDB3-10AE-344C-A385-1199309EB87F}"/>
              </a:ext>
            </a:extLst>
          </p:cNvPr>
          <p:cNvSpPr>
            <a:spLocks noGrp="1"/>
          </p:cNvSpPr>
          <p:nvPr>
            <p:ph type="ftr" sz="quarter" idx="11"/>
          </p:nvPr>
        </p:nvSpPr>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F52C2701-364E-BB42-8157-8138F6038278}"/>
              </a:ext>
            </a:extLst>
          </p:cNvPr>
          <p:cNvSpPr>
            <a:spLocks noGrp="1"/>
          </p:cNvSpPr>
          <p:nvPr>
            <p:ph type="sldNum" sz="quarter" idx="12"/>
          </p:nvPr>
        </p:nvSpPr>
        <p:spPr/>
        <p:txBody>
          <a:bodyPr/>
          <a:lstStyle>
            <a:lvl1pPr>
              <a:defRPr/>
            </a:lvl1pPr>
          </a:lstStyle>
          <a:p>
            <a:fld id="{2FD5ADA8-6859-FA4D-8CDB-99B5E4A32F9D}" type="slidenum">
              <a:rPr lang="it-IT" altLang="en-US"/>
              <a:pPr/>
              <a:t>‹#›</a:t>
            </a:fld>
            <a:endParaRPr lang="it-IT" altLang="en-US"/>
          </a:p>
        </p:txBody>
      </p:sp>
    </p:spTree>
    <p:extLst>
      <p:ext uri="{BB962C8B-B14F-4D97-AF65-F5344CB8AC3E}">
        <p14:creationId xmlns:p14="http://schemas.microsoft.com/office/powerpoint/2010/main" val="4156936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8B43-1013-6143-902B-3692888A729E}"/>
              </a:ext>
            </a:extLst>
          </p:cNvPr>
          <p:cNvSpPr>
            <a:spLocks noGrp="1"/>
          </p:cNvSpPr>
          <p:nvPr>
            <p:ph type="title"/>
          </p:nvPr>
        </p:nvSpPr>
        <p:spPr>
          <a:xfrm>
            <a:off x="630238" y="304271"/>
            <a:ext cx="7886700" cy="1104636"/>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B4C60E-9682-0E4C-AFE9-6BF36E6886F0}"/>
              </a:ext>
            </a:extLst>
          </p:cNvPr>
          <p:cNvSpPr>
            <a:spLocks noGrp="1"/>
          </p:cNvSpPr>
          <p:nvPr>
            <p:ph type="body" idx="1"/>
          </p:nvPr>
        </p:nvSpPr>
        <p:spPr>
          <a:xfrm>
            <a:off x="630239" y="1400969"/>
            <a:ext cx="386873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GB"/>
              <a:t>Click to edit Master text styles</a:t>
            </a:r>
          </a:p>
        </p:txBody>
      </p:sp>
      <p:sp>
        <p:nvSpPr>
          <p:cNvPr id="4" name="Content Placeholder 3">
            <a:extLst>
              <a:ext uri="{FF2B5EF4-FFF2-40B4-BE49-F238E27FC236}">
                <a16:creationId xmlns:a16="http://schemas.microsoft.com/office/drawing/2014/main" id="{82D9147E-CFC9-1046-88A2-0926541A6AC8}"/>
              </a:ext>
            </a:extLst>
          </p:cNvPr>
          <p:cNvSpPr>
            <a:spLocks noGrp="1"/>
          </p:cNvSpPr>
          <p:nvPr>
            <p:ph sz="half" idx="2"/>
          </p:nvPr>
        </p:nvSpPr>
        <p:spPr>
          <a:xfrm>
            <a:off x="630239" y="2087563"/>
            <a:ext cx="3868737"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859D1E4-9BD2-A34E-B1C3-29001A6F8F39}"/>
              </a:ext>
            </a:extLst>
          </p:cNvPr>
          <p:cNvSpPr>
            <a:spLocks noGrp="1"/>
          </p:cNvSpPr>
          <p:nvPr>
            <p:ph type="body" sz="quarter" idx="3"/>
          </p:nvPr>
        </p:nvSpPr>
        <p:spPr>
          <a:xfrm>
            <a:off x="4629150" y="1400969"/>
            <a:ext cx="3887788"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GB"/>
              <a:t>Click to edit Master text styles</a:t>
            </a:r>
          </a:p>
        </p:txBody>
      </p:sp>
      <p:sp>
        <p:nvSpPr>
          <p:cNvPr id="6" name="Content Placeholder 5">
            <a:extLst>
              <a:ext uri="{FF2B5EF4-FFF2-40B4-BE49-F238E27FC236}">
                <a16:creationId xmlns:a16="http://schemas.microsoft.com/office/drawing/2014/main" id="{55FF5306-A162-2A44-B75B-0670E5D9EA73}"/>
              </a:ext>
            </a:extLst>
          </p:cNvPr>
          <p:cNvSpPr>
            <a:spLocks noGrp="1"/>
          </p:cNvSpPr>
          <p:nvPr>
            <p:ph sz="quarter" idx="4"/>
          </p:nvPr>
        </p:nvSpPr>
        <p:spPr>
          <a:xfrm>
            <a:off x="4629150" y="2087563"/>
            <a:ext cx="3887788"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10F921A-9644-F146-A6DF-D6FAD1FB0724}"/>
              </a:ext>
            </a:extLst>
          </p:cNvPr>
          <p:cNvSpPr>
            <a:spLocks noGrp="1"/>
          </p:cNvSpPr>
          <p:nvPr>
            <p:ph type="dt" sz="half" idx="10"/>
          </p:nvPr>
        </p:nvSpPr>
        <p:spPr/>
        <p:txBody>
          <a:bodyPr/>
          <a:lstStyle>
            <a:lvl1pPr>
              <a:defRPr/>
            </a:lvl1pPr>
          </a:lstStyle>
          <a:p>
            <a:endParaRPr lang="it-IT" altLang="en-US"/>
          </a:p>
        </p:txBody>
      </p:sp>
      <p:sp>
        <p:nvSpPr>
          <p:cNvPr id="8" name="Footer Placeholder 7">
            <a:extLst>
              <a:ext uri="{FF2B5EF4-FFF2-40B4-BE49-F238E27FC236}">
                <a16:creationId xmlns:a16="http://schemas.microsoft.com/office/drawing/2014/main" id="{76CD0FFF-C6FF-E944-AAFE-C2194FA6252E}"/>
              </a:ext>
            </a:extLst>
          </p:cNvPr>
          <p:cNvSpPr>
            <a:spLocks noGrp="1"/>
          </p:cNvSpPr>
          <p:nvPr>
            <p:ph type="ftr" sz="quarter" idx="11"/>
          </p:nvPr>
        </p:nvSpPr>
        <p:spPr/>
        <p:txBody>
          <a:bodyPr/>
          <a:lstStyle>
            <a:lvl1pPr>
              <a:defRPr/>
            </a:lvl1pPr>
          </a:lstStyle>
          <a:p>
            <a:endParaRPr lang="it-IT" altLang="en-US"/>
          </a:p>
        </p:txBody>
      </p:sp>
      <p:sp>
        <p:nvSpPr>
          <p:cNvPr id="9" name="Slide Number Placeholder 8">
            <a:extLst>
              <a:ext uri="{FF2B5EF4-FFF2-40B4-BE49-F238E27FC236}">
                <a16:creationId xmlns:a16="http://schemas.microsoft.com/office/drawing/2014/main" id="{CF52785C-D2CF-D14E-9540-AF27C9902596}"/>
              </a:ext>
            </a:extLst>
          </p:cNvPr>
          <p:cNvSpPr>
            <a:spLocks noGrp="1"/>
          </p:cNvSpPr>
          <p:nvPr>
            <p:ph type="sldNum" sz="quarter" idx="12"/>
          </p:nvPr>
        </p:nvSpPr>
        <p:spPr/>
        <p:txBody>
          <a:bodyPr/>
          <a:lstStyle>
            <a:lvl1pPr>
              <a:defRPr/>
            </a:lvl1pPr>
          </a:lstStyle>
          <a:p>
            <a:fld id="{923A5413-7303-E841-933E-D3E8DC330526}" type="slidenum">
              <a:rPr lang="it-IT" altLang="en-US"/>
              <a:pPr/>
              <a:t>‹#›</a:t>
            </a:fld>
            <a:endParaRPr lang="it-IT" altLang="en-US"/>
          </a:p>
        </p:txBody>
      </p:sp>
    </p:spTree>
    <p:extLst>
      <p:ext uri="{BB962C8B-B14F-4D97-AF65-F5344CB8AC3E}">
        <p14:creationId xmlns:p14="http://schemas.microsoft.com/office/powerpoint/2010/main" val="38716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BF1739-8F25-DB45-A781-5646A74C5289}" type="datetimeFigureOut">
              <a:rPr lang="en-US" smtClean="0"/>
              <a:t>5/13/20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2060911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FD23-87C6-814C-8DDF-0D0939286B1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A58B88E-B91E-E94B-8614-D73BBB0CDA77}"/>
              </a:ext>
            </a:extLst>
          </p:cNvPr>
          <p:cNvSpPr>
            <a:spLocks noGrp="1"/>
          </p:cNvSpPr>
          <p:nvPr>
            <p:ph type="dt" sz="half" idx="10"/>
          </p:nvPr>
        </p:nvSpPr>
        <p:spPr/>
        <p:txBody>
          <a:bodyPr/>
          <a:lstStyle>
            <a:lvl1pPr>
              <a:defRPr/>
            </a:lvl1pPr>
          </a:lstStyle>
          <a:p>
            <a:endParaRPr lang="it-IT" altLang="en-US"/>
          </a:p>
        </p:txBody>
      </p:sp>
      <p:sp>
        <p:nvSpPr>
          <p:cNvPr id="4" name="Footer Placeholder 3">
            <a:extLst>
              <a:ext uri="{FF2B5EF4-FFF2-40B4-BE49-F238E27FC236}">
                <a16:creationId xmlns:a16="http://schemas.microsoft.com/office/drawing/2014/main" id="{9E7AF837-D99A-2342-8B14-0197D863C2DA}"/>
              </a:ext>
            </a:extLst>
          </p:cNvPr>
          <p:cNvSpPr>
            <a:spLocks noGrp="1"/>
          </p:cNvSpPr>
          <p:nvPr>
            <p:ph type="ftr" sz="quarter" idx="11"/>
          </p:nvPr>
        </p:nvSpPr>
        <p:spPr/>
        <p:txBody>
          <a:bodyPr/>
          <a:lstStyle>
            <a:lvl1pPr>
              <a:defRPr/>
            </a:lvl1pPr>
          </a:lstStyle>
          <a:p>
            <a:endParaRPr lang="it-IT" altLang="en-US"/>
          </a:p>
        </p:txBody>
      </p:sp>
      <p:sp>
        <p:nvSpPr>
          <p:cNvPr id="5" name="Slide Number Placeholder 4">
            <a:extLst>
              <a:ext uri="{FF2B5EF4-FFF2-40B4-BE49-F238E27FC236}">
                <a16:creationId xmlns:a16="http://schemas.microsoft.com/office/drawing/2014/main" id="{785156B8-98D7-3D4A-9F04-574CD37D89CD}"/>
              </a:ext>
            </a:extLst>
          </p:cNvPr>
          <p:cNvSpPr>
            <a:spLocks noGrp="1"/>
          </p:cNvSpPr>
          <p:nvPr>
            <p:ph type="sldNum" sz="quarter" idx="12"/>
          </p:nvPr>
        </p:nvSpPr>
        <p:spPr/>
        <p:txBody>
          <a:bodyPr/>
          <a:lstStyle>
            <a:lvl1pPr>
              <a:defRPr/>
            </a:lvl1pPr>
          </a:lstStyle>
          <a:p>
            <a:fld id="{0B66CC53-BBEE-0846-B547-DED176C2DBB4}" type="slidenum">
              <a:rPr lang="it-IT" altLang="en-US"/>
              <a:pPr/>
              <a:t>‹#›</a:t>
            </a:fld>
            <a:endParaRPr lang="it-IT" altLang="en-US"/>
          </a:p>
        </p:txBody>
      </p:sp>
    </p:spTree>
    <p:extLst>
      <p:ext uri="{BB962C8B-B14F-4D97-AF65-F5344CB8AC3E}">
        <p14:creationId xmlns:p14="http://schemas.microsoft.com/office/powerpoint/2010/main" val="200575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9A0B8-C602-C34E-9F45-96534390AD6D}"/>
              </a:ext>
            </a:extLst>
          </p:cNvPr>
          <p:cNvSpPr>
            <a:spLocks noGrp="1"/>
          </p:cNvSpPr>
          <p:nvPr>
            <p:ph type="dt" sz="half" idx="10"/>
          </p:nvPr>
        </p:nvSpPr>
        <p:spPr/>
        <p:txBody>
          <a:bodyPr/>
          <a:lstStyle>
            <a:lvl1pPr>
              <a:defRPr/>
            </a:lvl1pPr>
          </a:lstStyle>
          <a:p>
            <a:endParaRPr lang="it-IT" altLang="en-US"/>
          </a:p>
        </p:txBody>
      </p:sp>
      <p:sp>
        <p:nvSpPr>
          <p:cNvPr id="3" name="Footer Placeholder 2">
            <a:extLst>
              <a:ext uri="{FF2B5EF4-FFF2-40B4-BE49-F238E27FC236}">
                <a16:creationId xmlns:a16="http://schemas.microsoft.com/office/drawing/2014/main" id="{94603DDC-E4C0-FE4D-B03C-68689D9AD45E}"/>
              </a:ext>
            </a:extLst>
          </p:cNvPr>
          <p:cNvSpPr>
            <a:spLocks noGrp="1"/>
          </p:cNvSpPr>
          <p:nvPr>
            <p:ph type="ftr" sz="quarter" idx="11"/>
          </p:nvPr>
        </p:nvSpPr>
        <p:spPr/>
        <p:txBody>
          <a:bodyPr/>
          <a:lstStyle>
            <a:lvl1pPr>
              <a:defRPr/>
            </a:lvl1pPr>
          </a:lstStyle>
          <a:p>
            <a:endParaRPr lang="it-IT" altLang="en-US"/>
          </a:p>
        </p:txBody>
      </p:sp>
      <p:sp>
        <p:nvSpPr>
          <p:cNvPr id="4" name="Slide Number Placeholder 3">
            <a:extLst>
              <a:ext uri="{FF2B5EF4-FFF2-40B4-BE49-F238E27FC236}">
                <a16:creationId xmlns:a16="http://schemas.microsoft.com/office/drawing/2014/main" id="{2F0CAE9F-5C15-B54A-B293-5039575D8B95}"/>
              </a:ext>
            </a:extLst>
          </p:cNvPr>
          <p:cNvSpPr>
            <a:spLocks noGrp="1"/>
          </p:cNvSpPr>
          <p:nvPr>
            <p:ph type="sldNum" sz="quarter" idx="12"/>
          </p:nvPr>
        </p:nvSpPr>
        <p:spPr/>
        <p:txBody>
          <a:bodyPr/>
          <a:lstStyle>
            <a:lvl1pPr>
              <a:defRPr/>
            </a:lvl1pPr>
          </a:lstStyle>
          <a:p>
            <a:fld id="{F7E98F05-BAC1-384C-A7AA-979E41D4F3C4}" type="slidenum">
              <a:rPr lang="it-IT" altLang="en-US"/>
              <a:pPr/>
              <a:t>‹#›</a:t>
            </a:fld>
            <a:endParaRPr lang="it-IT" altLang="en-US"/>
          </a:p>
        </p:txBody>
      </p:sp>
    </p:spTree>
    <p:extLst>
      <p:ext uri="{BB962C8B-B14F-4D97-AF65-F5344CB8AC3E}">
        <p14:creationId xmlns:p14="http://schemas.microsoft.com/office/powerpoint/2010/main" val="3031945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68B3-ED9E-DE44-9192-B1DED67AD4F5}"/>
              </a:ext>
            </a:extLst>
          </p:cNvPr>
          <p:cNvSpPr>
            <a:spLocks noGrp="1"/>
          </p:cNvSpPr>
          <p:nvPr>
            <p:ph type="title"/>
          </p:nvPr>
        </p:nvSpPr>
        <p:spPr>
          <a:xfrm>
            <a:off x="630239" y="381000"/>
            <a:ext cx="2949575" cy="1333500"/>
          </a:xfrm>
        </p:spPr>
        <p:txBody>
          <a:bodyPr anchor="b"/>
          <a:lstStyle>
            <a:lvl1pPr>
              <a:defRPr sz="2667"/>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643E7DB-B324-4249-AA58-49A6711CB580}"/>
              </a:ext>
            </a:extLst>
          </p:cNvPr>
          <p:cNvSpPr>
            <a:spLocks noGrp="1"/>
          </p:cNvSpPr>
          <p:nvPr>
            <p:ph idx="1"/>
          </p:nvPr>
        </p:nvSpPr>
        <p:spPr>
          <a:xfrm>
            <a:off x="3887788" y="822855"/>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64F0F52-AE18-C949-A104-9DD7CA319C34}"/>
              </a:ext>
            </a:extLst>
          </p:cNvPr>
          <p:cNvSpPr>
            <a:spLocks noGrp="1"/>
          </p:cNvSpPr>
          <p:nvPr>
            <p:ph type="body" sz="half" idx="2"/>
          </p:nvPr>
        </p:nvSpPr>
        <p:spPr>
          <a:xfrm>
            <a:off x="630239" y="1714500"/>
            <a:ext cx="2949575"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GB"/>
              <a:t>Click to edit Master text styles</a:t>
            </a:r>
          </a:p>
        </p:txBody>
      </p:sp>
      <p:sp>
        <p:nvSpPr>
          <p:cNvPr id="5" name="Date Placeholder 4">
            <a:extLst>
              <a:ext uri="{FF2B5EF4-FFF2-40B4-BE49-F238E27FC236}">
                <a16:creationId xmlns:a16="http://schemas.microsoft.com/office/drawing/2014/main" id="{B5D37CB2-06BE-0242-820C-93E1B6A8C053}"/>
              </a:ext>
            </a:extLst>
          </p:cNvPr>
          <p:cNvSpPr>
            <a:spLocks noGrp="1"/>
          </p:cNvSpPr>
          <p:nvPr>
            <p:ph type="dt" sz="half" idx="10"/>
          </p:nvPr>
        </p:nvSpPr>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D870C1B5-AEC3-924D-9643-34836BA62026}"/>
              </a:ext>
            </a:extLst>
          </p:cNvPr>
          <p:cNvSpPr>
            <a:spLocks noGrp="1"/>
          </p:cNvSpPr>
          <p:nvPr>
            <p:ph type="ftr" sz="quarter" idx="11"/>
          </p:nvPr>
        </p:nvSpPr>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87025D85-387A-9646-A84B-E35FEEB4CE37}"/>
              </a:ext>
            </a:extLst>
          </p:cNvPr>
          <p:cNvSpPr>
            <a:spLocks noGrp="1"/>
          </p:cNvSpPr>
          <p:nvPr>
            <p:ph type="sldNum" sz="quarter" idx="12"/>
          </p:nvPr>
        </p:nvSpPr>
        <p:spPr/>
        <p:txBody>
          <a:bodyPr/>
          <a:lstStyle>
            <a:lvl1pPr>
              <a:defRPr/>
            </a:lvl1pPr>
          </a:lstStyle>
          <a:p>
            <a:fld id="{EA648AC4-661A-2940-9124-D4ACC0E033E8}" type="slidenum">
              <a:rPr lang="it-IT" altLang="en-US"/>
              <a:pPr/>
              <a:t>‹#›</a:t>
            </a:fld>
            <a:endParaRPr lang="it-IT" altLang="en-US"/>
          </a:p>
        </p:txBody>
      </p:sp>
    </p:spTree>
    <p:extLst>
      <p:ext uri="{BB962C8B-B14F-4D97-AF65-F5344CB8AC3E}">
        <p14:creationId xmlns:p14="http://schemas.microsoft.com/office/powerpoint/2010/main" val="3008750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D57C-56E6-624F-B2AB-0196A9DA14D4}"/>
              </a:ext>
            </a:extLst>
          </p:cNvPr>
          <p:cNvSpPr>
            <a:spLocks noGrp="1"/>
          </p:cNvSpPr>
          <p:nvPr>
            <p:ph type="title"/>
          </p:nvPr>
        </p:nvSpPr>
        <p:spPr>
          <a:xfrm>
            <a:off x="630239" y="381000"/>
            <a:ext cx="2949575" cy="1333500"/>
          </a:xfrm>
        </p:spPr>
        <p:txBody>
          <a:bodyPr anchor="b"/>
          <a:lstStyle>
            <a:lvl1pPr>
              <a:defRPr sz="2667"/>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9F6EF5E-B74E-CF48-BD46-E588CA5E5E80}"/>
              </a:ext>
            </a:extLst>
          </p:cNvPr>
          <p:cNvSpPr>
            <a:spLocks noGrp="1"/>
          </p:cNvSpPr>
          <p:nvPr>
            <p:ph type="pic" idx="1"/>
          </p:nvPr>
        </p:nvSpPr>
        <p:spPr>
          <a:xfrm>
            <a:off x="3887788" y="822855"/>
            <a:ext cx="462915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a:extLst>
              <a:ext uri="{FF2B5EF4-FFF2-40B4-BE49-F238E27FC236}">
                <a16:creationId xmlns:a16="http://schemas.microsoft.com/office/drawing/2014/main" id="{C0AD8256-E386-ED4B-A629-0E3468942B81}"/>
              </a:ext>
            </a:extLst>
          </p:cNvPr>
          <p:cNvSpPr>
            <a:spLocks noGrp="1"/>
          </p:cNvSpPr>
          <p:nvPr>
            <p:ph type="body" sz="half" idx="2"/>
          </p:nvPr>
        </p:nvSpPr>
        <p:spPr>
          <a:xfrm>
            <a:off x="630239" y="1714500"/>
            <a:ext cx="2949575"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GB"/>
              <a:t>Click to edit Master text styles</a:t>
            </a:r>
          </a:p>
        </p:txBody>
      </p:sp>
      <p:sp>
        <p:nvSpPr>
          <p:cNvPr id="5" name="Date Placeholder 4">
            <a:extLst>
              <a:ext uri="{FF2B5EF4-FFF2-40B4-BE49-F238E27FC236}">
                <a16:creationId xmlns:a16="http://schemas.microsoft.com/office/drawing/2014/main" id="{1B8013F5-6DAF-AC4B-AD25-15BA3EB082F8}"/>
              </a:ext>
            </a:extLst>
          </p:cNvPr>
          <p:cNvSpPr>
            <a:spLocks noGrp="1"/>
          </p:cNvSpPr>
          <p:nvPr>
            <p:ph type="dt" sz="half" idx="10"/>
          </p:nvPr>
        </p:nvSpPr>
        <p:spPr/>
        <p:txBody>
          <a:bodyPr/>
          <a:lstStyle>
            <a:lvl1pPr>
              <a:defRPr/>
            </a:lvl1pPr>
          </a:lstStyle>
          <a:p>
            <a:endParaRPr lang="it-IT" altLang="en-US"/>
          </a:p>
        </p:txBody>
      </p:sp>
      <p:sp>
        <p:nvSpPr>
          <p:cNvPr id="6" name="Footer Placeholder 5">
            <a:extLst>
              <a:ext uri="{FF2B5EF4-FFF2-40B4-BE49-F238E27FC236}">
                <a16:creationId xmlns:a16="http://schemas.microsoft.com/office/drawing/2014/main" id="{ED1BA2DC-F292-FD49-A74A-BBD22C102CAE}"/>
              </a:ext>
            </a:extLst>
          </p:cNvPr>
          <p:cNvSpPr>
            <a:spLocks noGrp="1"/>
          </p:cNvSpPr>
          <p:nvPr>
            <p:ph type="ftr" sz="quarter" idx="11"/>
          </p:nvPr>
        </p:nvSpPr>
        <p:spPr/>
        <p:txBody>
          <a:bodyPr/>
          <a:lstStyle>
            <a:lvl1pPr>
              <a:defRPr/>
            </a:lvl1pPr>
          </a:lstStyle>
          <a:p>
            <a:endParaRPr lang="it-IT" altLang="en-US"/>
          </a:p>
        </p:txBody>
      </p:sp>
      <p:sp>
        <p:nvSpPr>
          <p:cNvPr id="7" name="Slide Number Placeholder 6">
            <a:extLst>
              <a:ext uri="{FF2B5EF4-FFF2-40B4-BE49-F238E27FC236}">
                <a16:creationId xmlns:a16="http://schemas.microsoft.com/office/drawing/2014/main" id="{E3A5811B-F592-7E41-927D-C54BD7CC7067}"/>
              </a:ext>
            </a:extLst>
          </p:cNvPr>
          <p:cNvSpPr>
            <a:spLocks noGrp="1"/>
          </p:cNvSpPr>
          <p:nvPr>
            <p:ph type="sldNum" sz="quarter" idx="12"/>
          </p:nvPr>
        </p:nvSpPr>
        <p:spPr/>
        <p:txBody>
          <a:bodyPr/>
          <a:lstStyle>
            <a:lvl1pPr>
              <a:defRPr/>
            </a:lvl1pPr>
          </a:lstStyle>
          <a:p>
            <a:fld id="{18E9C017-4BA7-B341-B769-B974C1EB296A}" type="slidenum">
              <a:rPr lang="it-IT" altLang="en-US"/>
              <a:pPr/>
              <a:t>‹#›</a:t>
            </a:fld>
            <a:endParaRPr lang="it-IT" altLang="en-US"/>
          </a:p>
        </p:txBody>
      </p:sp>
    </p:spTree>
    <p:extLst>
      <p:ext uri="{BB962C8B-B14F-4D97-AF65-F5344CB8AC3E}">
        <p14:creationId xmlns:p14="http://schemas.microsoft.com/office/powerpoint/2010/main" val="1815437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0D27-09A4-AB46-A160-CA044817294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2E244E-519C-9143-8497-40048E43BD4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063EEA-B417-7949-81AC-A91D00F29A25}"/>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048A5B15-0E4F-A54C-8D3B-270B01AEE4DE}"/>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C4807F5F-B270-224F-BED2-B49C3990F02E}"/>
              </a:ext>
            </a:extLst>
          </p:cNvPr>
          <p:cNvSpPr>
            <a:spLocks noGrp="1"/>
          </p:cNvSpPr>
          <p:nvPr>
            <p:ph type="sldNum" sz="quarter" idx="12"/>
          </p:nvPr>
        </p:nvSpPr>
        <p:spPr/>
        <p:txBody>
          <a:bodyPr/>
          <a:lstStyle>
            <a:lvl1pPr>
              <a:defRPr/>
            </a:lvl1pPr>
          </a:lstStyle>
          <a:p>
            <a:fld id="{007B01C8-C5EC-A44D-8466-A712BBEA06DB}" type="slidenum">
              <a:rPr lang="it-IT" altLang="en-US"/>
              <a:pPr/>
              <a:t>‹#›</a:t>
            </a:fld>
            <a:endParaRPr lang="it-IT" altLang="en-US"/>
          </a:p>
        </p:txBody>
      </p:sp>
    </p:spTree>
    <p:extLst>
      <p:ext uri="{BB962C8B-B14F-4D97-AF65-F5344CB8AC3E}">
        <p14:creationId xmlns:p14="http://schemas.microsoft.com/office/powerpoint/2010/main" val="756339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70D17-96C1-964D-BA8E-8E8FD592A650}"/>
              </a:ext>
            </a:extLst>
          </p:cNvPr>
          <p:cNvSpPr>
            <a:spLocks noGrp="1"/>
          </p:cNvSpPr>
          <p:nvPr>
            <p:ph type="title" orient="vert"/>
          </p:nvPr>
        </p:nvSpPr>
        <p:spPr>
          <a:xfrm>
            <a:off x="6515100" y="508000"/>
            <a:ext cx="1943100" cy="4572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61BA7D-802D-444B-8687-F1A0B0EFDC4D}"/>
              </a:ext>
            </a:extLst>
          </p:cNvPr>
          <p:cNvSpPr>
            <a:spLocks noGrp="1"/>
          </p:cNvSpPr>
          <p:nvPr>
            <p:ph type="body" orient="vert" idx="1"/>
          </p:nvPr>
        </p:nvSpPr>
        <p:spPr>
          <a:xfrm>
            <a:off x="685800" y="508000"/>
            <a:ext cx="5676900" cy="4572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A60A90-CE80-7346-BFC3-D68759E2F721}"/>
              </a:ext>
            </a:extLst>
          </p:cNvPr>
          <p:cNvSpPr>
            <a:spLocks noGrp="1"/>
          </p:cNvSpPr>
          <p:nvPr>
            <p:ph type="dt" sz="half" idx="10"/>
          </p:nvPr>
        </p:nvSpPr>
        <p:spPr/>
        <p:txBody>
          <a:bodyPr/>
          <a:lstStyle>
            <a:lvl1pPr>
              <a:defRPr/>
            </a:lvl1pPr>
          </a:lstStyle>
          <a:p>
            <a:endParaRPr lang="it-IT" altLang="en-US"/>
          </a:p>
        </p:txBody>
      </p:sp>
      <p:sp>
        <p:nvSpPr>
          <p:cNvPr id="5" name="Footer Placeholder 4">
            <a:extLst>
              <a:ext uri="{FF2B5EF4-FFF2-40B4-BE49-F238E27FC236}">
                <a16:creationId xmlns:a16="http://schemas.microsoft.com/office/drawing/2014/main" id="{6C4BE1A6-8F33-C847-8548-6164B576D1FC}"/>
              </a:ext>
            </a:extLst>
          </p:cNvPr>
          <p:cNvSpPr>
            <a:spLocks noGrp="1"/>
          </p:cNvSpPr>
          <p:nvPr>
            <p:ph type="ftr" sz="quarter" idx="11"/>
          </p:nvPr>
        </p:nvSpPr>
        <p:spPr/>
        <p:txBody>
          <a:bodyPr/>
          <a:lstStyle>
            <a:lvl1pPr>
              <a:defRPr/>
            </a:lvl1pPr>
          </a:lstStyle>
          <a:p>
            <a:endParaRPr lang="it-IT" altLang="en-US"/>
          </a:p>
        </p:txBody>
      </p:sp>
      <p:sp>
        <p:nvSpPr>
          <p:cNvPr id="6" name="Slide Number Placeholder 5">
            <a:extLst>
              <a:ext uri="{FF2B5EF4-FFF2-40B4-BE49-F238E27FC236}">
                <a16:creationId xmlns:a16="http://schemas.microsoft.com/office/drawing/2014/main" id="{9CA5059B-1E72-EC42-B676-04E24090EC6B}"/>
              </a:ext>
            </a:extLst>
          </p:cNvPr>
          <p:cNvSpPr>
            <a:spLocks noGrp="1"/>
          </p:cNvSpPr>
          <p:nvPr>
            <p:ph type="sldNum" sz="quarter" idx="12"/>
          </p:nvPr>
        </p:nvSpPr>
        <p:spPr/>
        <p:txBody>
          <a:bodyPr/>
          <a:lstStyle>
            <a:lvl1pPr>
              <a:defRPr/>
            </a:lvl1pPr>
          </a:lstStyle>
          <a:p>
            <a:fld id="{67ADA9DE-A008-5A44-A283-B9AD8C19C347}" type="slidenum">
              <a:rPr lang="it-IT" altLang="en-US"/>
              <a:pPr/>
              <a:t>‹#›</a:t>
            </a:fld>
            <a:endParaRPr lang="it-IT" altLang="en-US"/>
          </a:p>
        </p:txBody>
      </p:sp>
    </p:spTree>
    <p:extLst>
      <p:ext uri="{BB962C8B-B14F-4D97-AF65-F5344CB8AC3E}">
        <p14:creationId xmlns:p14="http://schemas.microsoft.com/office/powerpoint/2010/main" val="1729063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38DF-BC5F-FB45-8B2B-E16F1716E112}"/>
              </a:ext>
            </a:extLst>
          </p:cNvPr>
          <p:cNvSpPr>
            <a:spLocks noGrp="1"/>
          </p:cNvSpPr>
          <p:nvPr>
            <p:ph type="title" sz="quarter"/>
          </p:nvPr>
        </p:nvSpPr>
        <p:spPr>
          <a:xfrm>
            <a:off x="685800" y="508000"/>
            <a:ext cx="7772400" cy="95250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F0E5A4-A8AC-AB4B-898F-68F64D3FDFD9}"/>
              </a:ext>
            </a:extLst>
          </p:cNvPr>
          <p:cNvSpPr>
            <a:spLocks noGrp="1"/>
          </p:cNvSpPr>
          <p:nvPr>
            <p:ph sz="quarter" idx="1"/>
          </p:nvPr>
        </p:nvSpPr>
        <p:spPr>
          <a:xfrm>
            <a:off x="685800" y="1651000"/>
            <a:ext cx="3810000" cy="165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3B35A3-192B-8546-A11B-533952A6F7D8}"/>
              </a:ext>
            </a:extLst>
          </p:cNvPr>
          <p:cNvSpPr>
            <a:spLocks noGrp="1"/>
          </p:cNvSpPr>
          <p:nvPr>
            <p:ph sz="quarter" idx="2"/>
          </p:nvPr>
        </p:nvSpPr>
        <p:spPr>
          <a:xfrm>
            <a:off x="4648200" y="1651000"/>
            <a:ext cx="3810000" cy="165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a:extLst>
              <a:ext uri="{FF2B5EF4-FFF2-40B4-BE49-F238E27FC236}">
                <a16:creationId xmlns:a16="http://schemas.microsoft.com/office/drawing/2014/main" id="{4090D6FC-37E4-5347-969E-6AFE5BB83060}"/>
              </a:ext>
            </a:extLst>
          </p:cNvPr>
          <p:cNvSpPr>
            <a:spLocks noGrp="1"/>
          </p:cNvSpPr>
          <p:nvPr>
            <p:ph sz="quarter" idx="3"/>
          </p:nvPr>
        </p:nvSpPr>
        <p:spPr>
          <a:xfrm>
            <a:off x="685800" y="3429000"/>
            <a:ext cx="3810000" cy="165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C0A7E3EC-765D-C343-A1F8-F261A57FD84F}"/>
              </a:ext>
            </a:extLst>
          </p:cNvPr>
          <p:cNvSpPr>
            <a:spLocks noGrp="1"/>
          </p:cNvSpPr>
          <p:nvPr>
            <p:ph sz="quarter" idx="4"/>
          </p:nvPr>
        </p:nvSpPr>
        <p:spPr>
          <a:xfrm>
            <a:off x="4648200" y="3429000"/>
            <a:ext cx="3810000" cy="165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6DEBB8F-08E4-ED44-A686-F040190C8D3B}"/>
              </a:ext>
            </a:extLst>
          </p:cNvPr>
          <p:cNvSpPr>
            <a:spLocks noGrp="1"/>
          </p:cNvSpPr>
          <p:nvPr>
            <p:ph type="dt" sz="half" idx="10"/>
          </p:nvPr>
        </p:nvSpPr>
        <p:spPr>
          <a:xfrm>
            <a:off x="685800" y="5207000"/>
            <a:ext cx="1905000" cy="381000"/>
          </a:xfrm>
        </p:spPr>
        <p:txBody>
          <a:bodyPr/>
          <a:lstStyle>
            <a:lvl1pPr>
              <a:defRPr/>
            </a:lvl1pPr>
          </a:lstStyle>
          <a:p>
            <a:endParaRPr lang="it-IT" altLang="en-US"/>
          </a:p>
        </p:txBody>
      </p:sp>
      <p:sp>
        <p:nvSpPr>
          <p:cNvPr id="8" name="Footer Placeholder 7">
            <a:extLst>
              <a:ext uri="{FF2B5EF4-FFF2-40B4-BE49-F238E27FC236}">
                <a16:creationId xmlns:a16="http://schemas.microsoft.com/office/drawing/2014/main" id="{B05A0818-3B9F-7842-B7F5-A03DC0F6984F}"/>
              </a:ext>
            </a:extLst>
          </p:cNvPr>
          <p:cNvSpPr>
            <a:spLocks noGrp="1"/>
          </p:cNvSpPr>
          <p:nvPr>
            <p:ph type="ftr" sz="quarter" idx="11"/>
          </p:nvPr>
        </p:nvSpPr>
        <p:spPr>
          <a:xfrm>
            <a:off x="3124200" y="5207000"/>
            <a:ext cx="2895600" cy="381000"/>
          </a:xfrm>
        </p:spPr>
        <p:txBody>
          <a:bodyPr/>
          <a:lstStyle>
            <a:lvl1pPr>
              <a:defRPr/>
            </a:lvl1pPr>
          </a:lstStyle>
          <a:p>
            <a:endParaRPr lang="it-IT" altLang="en-US"/>
          </a:p>
        </p:txBody>
      </p:sp>
      <p:sp>
        <p:nvSpPr>
          <p:cNvPr id="9" name="Slide Number Placeholder 8">
            <a:extLst>
              <a:ext uri="{FF2B5EF4-FFF2-40B4-BE49-F238E27FC236}">
                <a16:creationId xmlns:a16="http://schemas.microsoft.com/office/drawing/2014/main" id="{2420656B-C03E-5549-B133-81FB6AA33CE0}"/>
              </a:ext>
            </a:extLst>
          </p:cNvPr>
          <p:cNvSpPr>
            <a:spLocks noGrp="1"/>
          </p:cNvSpPr>
          <p:nvPr>
            <p:ph type="sldNum" sz="quarter" idx="12"/>
          </p:nvPr>
        </p:nvSpPr>
        <p:spPr>
          <a:xfrm>
            <a:off x="6553200" y="5207000"/>
            <a:ext cx="1905000" cy="381000"/>
          </a:xfrm>
        </p:spPr>
        <p:txBody>
          <a:bodyPr/>
          <a:lstStyle>
            <a:lvl1pPr>
              <a:defRPr/>
            </a:lvl1pPr>
          </a:lstStyle>
          <a:p>
            <a:fld id="{ACB1F486-7FA6-1745-B6F2-4A8D3BA01A30}" type="slidenum">
              <a:rPr lang="it-IT" altLang="en-US"/>
              <a:pPr/>
              <a:t>‹#›</a:t>
            </a:fld>
            <a:endParaRPr lang="it-IT" altLang="en-US"/>
          </a:p>
        </p:txBody>
      </p:sp>
    </p:spTree>
    <p:extLst>
      <p:ext uri="{BB962C8B-B14F-4D97-AF65-F5344CB8AC3E}">
        <p14:creationId xmlns:p14="http://schemas.microsoft.com/office/powerpoint/2010/main" val="256696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C04214-912A-5D41-AAF9-29F7BAF29547}"/>
              </a:ext>
            </a:extLst>
          </p:cNvPr>
          <p:cNvSpPr>
            <a:spLocks noGrp="1"/>
          </p:cNvSpPr>
          <p:nvPr>
            <p:ph/>
          </p:nvPr>
        </p:nvSpPr>
        <p:spPr>
          <a:xfrm>
            <a:off x="685800" y="508000"/>
            <a:ext cx="7772400" cy="4572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2">
            <a:extLst>
              <a:ext uri="{FF2B5EF4-FFF2-40B4-BE49-F238E27FC236}">
                <a16:creationId xmlns:a16="http://schemas.microsoft.com/office/drawing/2014/main" id="{19D38DA4-0491-584E-9FE0-1AC0F1EA5235}"/>
              </a:ext>
            </a:extLst>
          </p:cNvPr>
          <p:cNvSpPr>
            <a:spLocks noGrp="1"/>
          </p:cNvSpPr>
          <p:nvPr>
            <p:ph type="dt" sz="half" idx="10"/>
          </p:nvPr>
        </p:nvSpPr>
        <p:spPr>
          <a:xfrm>
            <a:off x="685800" y="5207000"/>
            <a:ext cx="1905000" cy="381000"/>
          </a:xfrm>
        </p:spPr>
        <p:txBody>
          <a:bodyPr/>
          <a:lstStyle>
            <a:lvl1pPr>
              <a:defRPr/>
            </a:lvl1pPr>
          </a:lstStyle>
          <a:p>
            <a:endParaRPr lang="it-IT" altLang="en-US"/>
          </a:p>
        </p:txBody>
      </p:sp>
      <p:sp>
        <p:nvSpPr>
          <p:cNvPr id="4" name="Footer Placeholder 3">
            <a:extLst>
              <a:ext uri="{FF2B5EF4-FFF2-40B4-BE49-F238E27FC236}">
                <a16:creationId xmlns:a16="http://schemas.microsoft.com/office/drawing/2014/main" id="{0A4553D3-52FE-AD4F-B2BE-74AAF495F04E}"/>
              </a:ext>
            </a:extLst>
          </p:cNvPr>
          <p:cNvSpPr>
            <a:spLocks noGrp="1"/>
          </p:cNvSpPr>
          <p:nvPr>
            <p:ph type="ftr" sz="quarter" idx="11"/>
          </p:nvPr>
        </p:nvSpPr>
        <p:spPr>
          <a:xfrm>
            <a:off x="3124200" y="5207000"/>
            <a:ext cx="2895600" cy="381000"/>
          </a:xfrm>
        </p:spPr>
        <p:txBody>
          <a:bodyPr/>
          <a:lstStyle>
            <a:lvl1pPr>
              <a:defRPr/>
            </a:lvl1pPr>
          </a:lstStyle>
          <a:p>
            <a:endParaRPr lang="it-IT" altLang="en-US"/>
          </a:p>
        </p:txBody>
      </p:sp>
      <p:sp>
        <p:nvSpPr>
          <p:cNvPr id="5" name="Slide Number Placeholder 4">
            <a:extLst>
              <a:ext uri="{FF2B5EF4-FFF2-40B4-BE49-F238E27FC236}">
                <a16:creationId xmlns:a16="http://schemas.microsoft.com/office/drawing/2014/main" id="{2501AA6E-4051-1144-ADCE-E63D432BD467}"/>
              </a:ext>
            </a:extLst>
          </p:cNvPr>
          <p:cNvSpPr>
            <a:spLocks noGrp="1"/>
          </p:cNvSpPr>
          <p:nvPr>
            <p:ph type="sldNum" sz="quarter" idx="12"/>
          </p:nvPr>
        </p:nvSpPr>
        <p:spPr>
          <a:xfrm>
            <a:off x="6553200" y="5207000"/>
            <a:ext cx="1905000" cy="381000"/>
          </a:xfrm>
        </p:spPr>
        <p:txBody>
          <a:bodyPr/>
          <a:lstStyle>
            <a:lvl1pPr>
              <a:defRPr/>
            </a:lvl1pPr>
          </a:lstStyle>
          <a:p>
            <a:fld id="{72A1F493-770C-1646-A176-AFC4352C1085}" type="slidenum">
              <a:rPr lang="it-IT" altLang="en-US"/>
              <a:pPr/>
              <a:t>‹#›</a:t>
            </a:fld>
            <a:endParaRPr lang="it-IT" altLang="en-US"/>
          </a:p>
        </p:txBody>
      </p:sp>
    </p:spTree>
    <p:extLst>
      <p:ext uri="{BB962C8B-B14F-4D97-AF65-F5344CB8AC3E}">
        <p14:creationId xmlns:p14="http://schemas.microsoft.com/office/powerpoint/2010/main" val="40508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BF1739-8F25-DB45-A781-5646A74C5289}" type="datetimeFigureOut">
              <a:rPr lang="en-US" smtClean="0"/>
              <a:t>5/13/20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235196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BF1739-8F25-DB45-A781-5646A74C5289}" type="datetimeFigureOut">
              <a:rPr lang="en-US" smtClean="0"/>
              <a:t>5/13/20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148138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BF1739-8F25-DB45-A781-5646A74C5289}" type="datetimeFigureOut">
              <a:rPr lang="en-US" smtClean="0"/>
              <a:t>5/13/20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190068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F1739-8F25-DB45-A781-5646A74C5289}" type="datetimeFigureOut">
              <a:rPr lang="en-US" smtClean="0"/>
              <a:t>5/13/20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157201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9CBF1739-8F25-DB45-A781-5646A74C5289}" type="datetimeFigureOut">
              <a:rPr lang="en-US" smtClean="0"/>
              <a:t>5/13/20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387750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9CBF1739-8F25-DB45-A781-5646A74C5289}" type="datetimeFigureOut">
              <a:rPr lang="en-US" smtClean="0"/>
              <a:t>5/13/20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E976C-3AD1-4545-A563-CB0FC7D07A47}" type="slidenum">
              <a:rPr lang="en-US" smtClean="0"/>
              <a:t>‹#›</a:t>
            </a:fld>
            <a:endParaRPr lang="en-US"/>
          </a:p>
        </p:txBody>
      </p:sp>
    </p:spTree>
    <p:extLst>
      <p:ext uri="{BB962C8B-B14F-4D97-AF65-F5344CB8AC3E}">
        <p14:creationId xmlns:p14="http://schemas.microsoft.com/office/powerpoint/2010/main" val="3380702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CBF1739-8F25-DB45-A781-5646A74C5289}" type="datetimeFigureOut">
              <a:rPr lang="en-US" smtClean="0"/>
              <a:t>5/13/20</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4FE976C-3AD1-4545-A563-CB0FC7D07A47}" type="slidenum">
              <a:rPr lang="en-US" smtClean="0"/>
              <a:t>‹#›</a:t>
            </a:fld>
            <a:endParaRPr lang="en-US"/>
          </a:p>
        </p:txBody>
      </p:sp>
    </p:spTree>
    <p:extLst>
      <p:ext uri="{BB962C8B-B14F-4D97-AF65-F5344CB8AC3E}">
        <p14:creationId xmlns:p14="http://schemas.microsoft.com/office/powerpoint/2010/main" val="1900601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FEE916-44F3-0D41-AFDA-D68C3C11F4F6}"/>
              </a:ext>
            </a:extLst>
          </p:cNvPr>
          <p:cNvSpPr>
            <a:spLocks noGrp="1" noChangeArrowheads="1"/>
          </p:cNvSpPr>
          <p:nvPr>
            <p:ph type="title"/>
          </p:nvPr>
        </p:nvSpPr>
        <p:spPr bwMode="auto">
          <a:xfrm>
            <a:off x="508000" y="263261"/>
            <a:ext cx="7772400" cy="32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48DE2D7-647B-6446-9A5D-0131FAB8F335}"/>
              </a:ext>
            </a:extLst>
          </p:cNvPr>
          <p:cNvSpPr>
            <a:spLocks noGrp="1" noChangeArrowheads="1"/>
          </p:cNvSpPr>
          <p:nvPr>
            <p:ph type="body" idx="1"/>
          </p:nvPr>
        </p:nvSpPr>
        <p:spPr bwMode="auto">
          <a:xfrm>
            <a:off x="609600" y="747448"/>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401335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2333">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2333">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2333">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2333">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2333">
          <a:solidFill>
            <a:schemeClr val="tx2"/>
          </a:solidFill>
          <a:latin typeface="Times" charset="0"/>
          <a:ea typeface="ＭＳ Ｐゴシック" charset="0"/>
          <a:cs typeface="ＭＳ Ｐゴシック" charset="0"/>
        </a:defRPr>
      </a:lvl5pPr>
      <a:lvl6pPr marL="380985" algn="ctr" rtl="0" eaLnBrk="0" fontAlgn="base" hangingPunct="0">
        <a:spcBef>
          <a:spcPct val="0"/>
        </a:spcBef>
        <a:spcAft>
          <a:spcPct val="0"/>
        </a:spcAft>
        <a:defRPr sz="2333">
          <a:solidFill>
            <a:schemeClr val="tx2"/>
          </a:solidFill>
          <a:latin typeface="Times" charset="0"/>
        </a:defRPr>
      </a:lvl6pPr>
      <a:lvl7pPr marL="761970" algn="ctr" rtl="0" eaLnBrk="0" fontAlgn="base" hangingPunct="0">
        <a:spcBef>
          <a:spcPct val="0"/>
        </a:spcBef>
        <a:spcAft>
          <a:spcPct val="0"/>
        </a:spcAft>
        <a:defRPr sz="2333">
          <a:solidFill>
            <a:schemeClr val="tx2"/>
          </a:solidFill>
          <a:latin typeface="Times" charset="0"/>
        </a:defRPr>
      </a:lvl7pPr>
      <a:lvl8pPr marL="1142954" algn="ctr" rtl="0" eaLnBrk="0" fontAlgn="base" hangingPunct="0">
        <a:spcBef>
          <a:spcPct val="0"/>
        </a:spcBef>
        <a:spcAft>
          <a:spcPct val="0"/>
        </a:spcAft>
        <a:defRPr sz="2333">
          <a:solidFill>
            <a:schemeClr val="tx2"/>
          </a:solidFill>
          <a:latin typeface="Times" charset="0"/>
        </a:defRPr>
      </a:lvl8pPr>
      <a:lvl9pPr marL="1523939" algn="ctr" rtl="0" eaLnBrk="0" fontAlgn="base" hangingPunct="0">
        <a:spcBef>
          <a:spcPct val="0"/>
        </a:spcBef>
        <a:spcAft>
          <a:spcPct val="0"/>
        </a:spcAft>
        <a:defRPr sz="2333">
          <a:solidFill>
            <a:schemeClr val="tx2"/>
          </a:solidFill>
          <a:latin typeface="Times" charset="0"/>
        </a:defRPr>
      </a:lvl9pPr>
    </p:titleStyle>
    <p:bodyStyle>
      <a:lvl1pPr marL="285739" indent="-285739" algn="l" rtl="0" eaLnBrk="0" fontAlgn="base" hangingPunct="0">
        <a:spcBef>
          <a:spcPct val="20000"/>
        </a:spcBef>
        <a:spcAft>
          <a:spcPct val="0"/>
        </a:spcAft>
        <a:buSzPct val="100000"/>
        <a:buChar char="•"/>
        <a:defRPr sz="2000">
          <a:solidFill>
            <a:schemeClr val="tx1"/>
          </a:solidFill>
          <a:latin typeface="+mn-lt"/>
          <a:ea typeface="ＭＳ Ｐゴシック" charset="0"/>
          <a:cs typeface="ＭＳ Ｐゴシック" charset="0"/>
        </a:defRPr>
      </a:lvl1pPr>
      <a:lvl2pPr marL="619100" indent="-238115" algn="l" rtl="0" eaLnBrk="0" fontAlgn="base" hangingPunct="0">
        <a:spcBef>
          <a:spcPct val="20000"/>
        </a:spcBef>
        <a:spcAft>
          <a:spcPct val="0"/>
        </a:spcAft>
        <a:buSzPct val="100000"/>
        <a:buChar char="–"/>
        <a:defRPr sz="1667">
          <a:solidFill>
            <a:schemeClr val="tx1"/>
          </a:solidFill>
          <a:latin typeface="+mn-lt"/>
          <a:ea typeface="ＭＳ Ｐゴシック" charset="-128"/>
        </a:defRPr>
      </a:lvl2pPr>
      <a:lvl3pPr marL="952462" indent="-190492" algn="l" rtl="0" eaLnBrk="0" fontAlgn="base" hangingPunct="0">
        <a:spcBef>
          <a:spcPct val="20000"/>
        </a:spcBef>
        <a:spcAft>
          <a:spcPct val="0"/>
        </a:spcAft>
        <a:buSzPct val="100000"/>
        <a:buChar char="•"/>
        <a:defRPr>
          <a:solidFill>
            <a:schemeClr val="tx1"/>
          </a:solidFill>
          <a:latin typeface="+mn-lt"/>
          <a:ea typeface="ＭＳ Ｐゴシック" charset="-128"/>
        </a:defRPr>
      </a:lvl3pPr>
      <a:lvl4pPr marL="1333447" indent="-190492" algn="l" rtl="0" eaLnBrk="0" fontAlgn="base" hangingPunct="0">
        <a:spcBef>
          <a:spcPct val="20000"/>
        </a:spcBef>
        <a:spcAft>
          <a:spcPct val="0"/>
        </a:spcAft>
        <a:buSzPct val="100000"/>
        <a:buChar char="–"/>
        <a:defRPr sz="1667">
          <a:solidFill>
            <a:schemeClr val="tx1"/>
          </a:solidFill>
          <a:latin typeface="+mn-lt"/>
          <a:ea typeface="ＭＳ Ｐゴシック" charset="-128"/>
        </a:defRPr>
      </a:lvl4pPr>
      <a:lvl5pPr marL="1714431" indent="-190492" algn="l" rtl="0" eaLnBrk="0" fontAlgn="base" hangingPunct="0">
        <a:spcBef>
          <a:spcPct val="20000"/>
        </a:spcBef>
        <a:spcAft>
          <a:spcPct val="0"/>
        </a:spcAft>
        <a:buSzPct val="100000"/>
        <a:buChar char="•"/>
        <a:defRPr sz="1667">
          <a:solidFill>
            <a:schemeClr val="tx1"/>
          </a:solidFill>
          <a:latin typeface="+mn-lt"/>
          <a:ea typeface="ＭＳ Ｐゴシック" charset="-128"/>
        </a:defRPr>
      </a:lvl5pPr>
      <a:lvl6pPr marL="2095416" indent="-190492" algn="l" rtl="0" eaLnBrk="0" fontAlgn="base" hangingPunct="0">
        <a:spcBef>
          <a:spcPct val="20000"/>
        </a:spcBef>
        <a:spcAft>
          <a:spcPct val="0"/>
        </a:spcAft>
        <a:buSzPct val="100000"/>
        <a:buChar char="•"/>
        <a:defRPr sz="1667">
          <a:solidFill>
            <a:schemeClr val="tx1"/>
          </a:solidFill>
          <a:latin typeface="+mn-lt"/>
          <a:ea typeface="ＭＳ Ｐゴシック" charset="-128"/>
        </a:defRPr>
      </a:lvl6pPr>
      <a:lvl7pPr marL="2476401" indent="-190492" algn="l" rtl="0" eaLnBrk="0" fontAlgn="base" hangingPunct="0">
        <a:spcBef>
          <a:spcPct val="20000"/>
        </a:spcBef>
        <a:spcAft>
          <a:spcPct val="0"/>
        </a:spcAft>
        <a:buSzPct val="100000"/>
        <a:buChar char="•"/>
        <a:defRPr sz="1667">
          <a:solidFill>
            <a:schemeClr val="tx1"/>
          </a:solidFill>
          <a:latin typeface="+mn-lt"/>
          <a:ea typeface="ＭＳ Ｐゴシック" charset="-128"/>
        </a:defRPr>
      </a:lvl7pPr>
      <a:lvl8pPr marL="2857386" indent="-190492" algn="l" rtl="0" eaLnBrk="0" fontAlgn="base" hangingPunct="0">
        <a:spcBef>
          <a:spcPct val="20000"/>
        </a:spcBef>
        <a:spcAft>
          <a:spcPct val="0"/>
        </a:spcAft>
        <a:buSzPct val="100000"/>
        <a:buChar char="•"/>
        <a:defRPr sz="1667">
          <a:solidFill>
            <a:schemeClr val="tx1"/>
          </a:solidFill>
          <a:latin typeface="+mn-lt"/>
          <a:ea typeface="ＭＳ Ｐゴシック" charset="-128"/>
        </a:defRPr>
      </a:lvl8pPr>
      <a:lvl9pPr marL="3238370" indent="-190492" algn="l" rtl="0" eaLnBrk="0" fontAlgn="base" hangingPunct="0">
        <a:spcBef>
          <a:spcPct val="20000"/>
        </a:spcBef>
        <a:spcAft>
          <a:spcPct val="0"/>
        </a:spcAft>
        <a:buSzPct val="100000"/>
        <a:buChar char="•"/>
        <a:defRPr sz="1667">
          <a:solidFill>
            <a:schemeClr val="tx1"/>
          </a:solidFill>
          <a:latin typeface="+mn-lt"/>
          <a:ea typeface="ＭＳ Ｐゴシック" charset="-128"/>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3E6315-F29F-9147-A71E-2593247C31E6}"/>
              </a:ext>
            </a:extLst>
          </p:cNvPr>
          <p:cNvSpPr>
            <a:spLocks noGrp="1" noChangeArrowheads="1"/>
          </p:cNvSpPr>
          <p:nvPr>
            <p:ph type="title"/>
          </p:nvPr>
        </p:nvSpPr>
        <p:spPr bwMode="auto">
          <a:xfrm>
            <a:off x="685800" y="5080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Rectangle 3">
            <a:extLst>
              <a:ext uri="{FF2B5EF4-FFF2-40B4-BE49-F238E27FC236}">
                <a16:creationId xmlns:a16="http://schemas.microsoft.com/office/drawing/2014/main" id="{45C9F795-56FD-DA4C-931F-31F0F97538F1}"/>
              </a:ext>
            </a:extLst>
          </p:cNvPr>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9FEBBD52-23DA-4F4D-8684-39CD1944C9A4}"/>
              </a:ext>
            </a:extLst>
          </p:cNvPr>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67">
                <a:latin typeface="+mn-lt"/>
              </a:defRPr>
            </a:lvl1pPr>
          </a:lstStyle>
          <a:p>
            <a:endParaRPr lang="it-IT" altLang="en-US"/>
          </a:p>
        </p:txBody>
      </p:sp>
      <p:sp>
        <p:nvSpPr>
          <p:cNvPr id="1029" name="Rectangle 5">
            <a:extLst>
              <a:ext uri="{FF2B5EF4-FFF2-40B4-BE49-F238E27FC236}">
                <a16:creationId xmlns:a16="http://schemas.microsoft.com/office/drawing/2014/main" id="{80052E81-5483-084E-8BF2-EE7473D42CA1}"/>
              </a:ext>
            </a:extLst>
          </p:cNvPr>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67">
                <a:latin typeface="+mn-lt"/>
              </a:defRPr>
            </a:lvl1pPr>
          </a:lstStyle>
          <a:p>
            <a:endParaRPr lang="it-IT" altLang="en-US"/>
          </a:p>
        </p:txBody>
      </p:sp>
      <p:sp>
        <p:nvSpPr>
          <p:cNvPr id="1030" name="Rectangle 6">
            <a:extLst>
              <a:ext uri="{FF2B5EF4-FFF2-40B4-BE49-F238E27FC236}">
                <a16:creationId xmlns:a16="http://schemas.microsoft.com/office/drawing/2014/main" id="{E43FD93F-FF1D-8E43-B387-C84E403398F1}"/>
              </a:ext>
            </a:extLst>
          </p:cNvPr>
          <p:cNvSpPr>
            <a:spLocks noGrp="1" noChangeArrowheads="1"/>
          </p:cNvSpPr>
          <p:nvPr>
            <p:ph type="sldNum" sz="quarter" idx="4"/>
          </p:nvPr>
        </p:nvSpPr>
        <p:spPr bwMode="auto">
          <a:xfrm>
            <a:off x="65532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67">
                <a:latin typeface="+mn-lt"/>
              </a:defRPr>
            </a:lvl1pPr>
          </a:lstStyle>
          <a:p>
            <a:fld id="{3AA7544B-D293-6A4B-AD4A-DDC0EA7D3713}" type="slidenum">
              <a:rPr lang="it-IT" altLang="en-US"/>
              <a:pPr/>
              <a:t>‹#›</a:t>
            </a:fld>
            <a:endParaRPr lang="it-IT" altLang="en-US"/>
          </a:p>
        </p:txBody>
      </p:sp>
    </p:spTree>
    <p:extLst>
      <p:ext uri="{BB962C8B-B14F-4D97-AF65-F5344CB8AC3E}">
        <p14:creationId xmlns:p14="http://schemas.microsoft.com/office/powerpoint/2010/main" val="6803827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rtl="0" fontAlgn="base">
        <a:spcBef>
          <a:spcPct val="0"/>
        </a:spcBef>
        <a:spcAft>
          <a:spcPct val="0"/>
        </a:spcAft>
        <a:defRPr sz="3667" kern="1200">
          <a:solidFill>
            <a:schemeClr val="tx2"/>
          </a:solidFill>
          <a:latin typeface="+mj-lt"/>
          <a:ea typeface="+mj-ea"/>
          <a:cs typeface="+mj-cs"/>
        </a:defRPr>
      </a:lvl1pPr>
      <a:lvl2pPr algn="ctr" rtl="0" fontAlgn="base">
        <a:spcBef>
          <a:spcPct val="0"/>
        </a:spcBef>
        <a:spcAft>
          <a:spcPct val="0"/>
        </a:spcAft>
        <a:defRPr sz="3667">
          <a:solidFill>
            <a:schemeClr val="tx2"/>
          </a:solidFill>
          <a:latin typeface="Times New Roman" panose="02020603050405020304" pitchFamily="18" charset="0"/>
        </a:defRPr>
      </a:lvl2pPr>
      <a:lvl3pPr algn="ctr" rtl="0" fontAlgn="base">
        <a:spcBef>
          <a:spcPct val="0"/>
        </a:spcBef>
        <a:spcAft>
          <a:spcPct val="0"/>
        </a:spcAft>
        <a:defRPr sz="3667">
          <a:solidFill>
            <a:schemeClr val="tx2"/>
          </a:solidFill>
          <a:latin typeface="Times New Roman" panose="02020603050405020304" pitchFamily="18" charset="0"/>
        </a:defRPr>
      </a:lvl3pPr>
      <a:lvl4pPr algn="ctr" rtl="0" fontAlgn="base">
        <a:spcBef>
          <a:spcPct val="0"/>
        </a:spcBef>
        <a:spcAft>
          <a:spcPct val="0"/>
        </a:spcAft>
        <a:defRPr sz="3667">
          <a:solidFill>
            <a:schemeClr val="tx2"/>
          </a:solidFill>
          <a:latin typeface="Times New Roman" panose="02020603050405020304" pitchFamily="18" charset="0"/>
        </a:defRPr>
      </a:lvl4pPr>
      <a:lvl5pPr algn="ctr" rtl="0" fontAlgn="base">
        <a:spcBef>
          <a:spcPct val="0"/>
        </a:spcBef>
        <a:spcAft>
          <a:spcPct val="0"/>
        </a:spcAft>
        <a:defRPr sz="3667">
          <a:solidFill>
            <a:schemeClr val="tx2"/>
          </a:solidFill>
          <a:latin typeface="Times New Roman" panose="02020603050405020304" pitchFamily="18" charset="0"/>
        </a:defRPr>
      </a:lvl5pPr>
      <a:lvl6pPr marL="380985" algn="ctr" rtl="0" fontAlgn="base">
        <a:spcBef>
          <a:spcPct val="0"/>
        </a:spcBef>
        <a:spcAft>
          <a:spcPct val="0"/>
        </a:spcAft>
        <a:defRPr sz="3667">
          <a:solidFill>
            <a:schemeClr val="tx2"/>
          </a:solidFill>
          <a:latin typeface="Times New Roman" panose="02020603050405020304" pitchFamily="18" charset="0"/>
        </a:defRPr>
      </a:lvl6pPr>
      <a:lvl7pPr marL="761970" algn="ctr" rtl="0" fontAlgn="base">
        <a:spcBef>
          <a:spcPct val="0"/>
        </a:spcBef>
        <a:spcAft>
          <a:spcPct val="0"/>
        </a:spcAft>
        <a:defRPr sz="3667">
          <a:solidFill>
            <a:schemeClr val="tx2"/>
          </a:solidFill>
          <a:latin typeface="Times New Roman" panose="02020603050405020304" pitchFamily="18" charset="0"/>
        </a:defRPr>
      </a:lvl7pPr>
      <a:lvl8pPr marL="1142954" algn="ctr" rtl="0" fontAlgn="base">
        <a:spcBef>
          <a:spcPct val="0"/>
        </a:spcBef>
        <a:spcAft>
          <a:spcPct val="0"/>
        </a:spcAft>
        <a:defRPr sz="3667">
          <a:solidFill>
            <a:schemeClr val="tx2"/>
          </a:solidFill>
          <a:latin typeface="Times New Roman" panose="02020603050405020304" pitchFamily="18" charset="0"/>
        </a:defRPr>
      </a:lvl8pPr>
      <a:lvl9pPr marL="1523939" algn="ctr" rtl="0" fontAlgn="base">
        <a:spcBef>
          <a:spcPct val="0"/>
        </a:spcBef>
        <a:spcAft>
          <a:spcPct val="0"/>
        </a:spcAft>
        <a:defRPr sz="3667">
          <a:solidFill>
            <a:schemeClr val="tx2"/>
          </a:solidFill>
          <a:latin typeface="Times New Roman" panose="02020603050405020304" pitchFamily="18" charset="0"/>
        </a:defRPr>
      </a:lvl9pPr>
    </p:titleStyle>
    <p:bodyStyle>
      <a:lvl1pPr marL="285739" indent="-285739" algn="l" rtl="0" fontAlgn="base">
        <a:spcBef>
          <a:spcPct val="20000"/>
        </a:spcBef>
        <a:spcAft>
          <a:spcPct val="0"/>
        </a:spcAft>
        <a:buChar char="•"/>
        <a:defRPr sz="2667" kern="1200">
          <a:solidFill>
            <a:schemeClr val="tx1"/>
          </a:solidFill>
          <a:latin typeface="+mn-lt"/>
          <a:ea typeface="+mn-ea"/>
          <a:cs typeface="+mn-cs"/>
        </a:defRPr>
      </a:lvl1pPr>
      <a:lvl2pPr marL="619100" indent="-238115" algn="l" rtl="0" fontAlgn="base">
        <a:spcBef>
          <a:spcPct val="20000"/>
        </a:spcBef>
        <a:spcAft>
          <a:spcPct val="0"/>
        </a:spcAft>
        <a:buChar char="–"/>
        <a:defRPr sz="2333" kern="1200">
          <a:solidFill>
            <a:schemeClr val="tx1"/>
          </a:solidFill>
          <a:latin typeface="+mn-lt"/>
          <a:ea typeface="+mn-ea"/>
          <a:cs typeface="+mn-cs"/>
        </a:defRPr>
      </a:lvl2pPr>
      <a:lvl3pPr marL="952462" indent="-190492" algn="l" rtl="0" fontAlgn="base">
        <a:spcBef>
          <a:spcPct val="20000"/>
        </a:spcBef>
        <a:spcAft>
          <a:spcPct val="0"/>
        </a:spcAft>
        <a:buChar char="•"/>
        <a:defRPr sz="2000" kern="1200">
          <a:solidFill>
            <a:schemeClr val="tx1"/>
          </a:solidFill>
          <a:latin typeface="+mn-lt"/>
          <a:ea typeface="+mn-ea"/>
          <a:cs typeface="+mn-cs"/>
        </a:defRPr>
      </a:lvl3pPr>
      <a:lvl4pPr marL="1333447" indent="-190492" algn="l" rtl="0" fontAlgn="base">
        <a:spcBef>
          <a:spcPct val="20000"/>
        </a:spcBef>
        <a:spcAft>
          <a:spcPct val="0"/>
        </a:spcAft>
        <a:buChar char="–"/>
        <a:defRPr sz="1667" kern="1200">
          <a:solidFill>
            <a:schemeClr val="tx1"/>
          </a:solidFill>
          <a:latin typeface="+mn-lt"/>
          <a:ea typeface="+mn-ea"/>
          <a:cs typeface="+mn-cs"/>
        </a:defRPr>
      </a:lvl4pPr>
      <a:lvl5pPr marL="1714431" indent="-190492" algn="l" rtl="0" fontAlgn="base">
        <a:spcBef>
          <a:spcPct val="20000"/>
        </a:spcBef>
        <a:spcAft>
          <a:spcPct val="0"/>
        </a:spcAft>
        <a:buChar char="»"/>
        <a:defRPr sz="1667"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7" name="CasellaDiTesto 6">
            <a:extLst>
              <a:ext uri="{FF2B5EF4-FFF2-40B4-BE49-F238E27FC236}">
                <a16:creationId xmlns:a16="http://schemas.microsoft.com/office/drawing/2014/main" id="{22A3FBDF-22B9-4461-A38B-2EA3177AEA71}"/>
              </a:ext>
            </a:extLst>
          </p:cNvPr>
          <p:cNvSpPr txBox="1"/>
          <p:nvPr/>
        </p:nvSpPr>
        <p:spPr>
          <a:xfrm>
            <a:off x="957008" y="610330"/>
            <a:ext cx="8186992" cy="400110"/>
          </a:xfrm>
          <a:prstGeom prst="rect">
            <a:avLst/>
          </a:prstGeom>
          <a:noFill/>
        </p:spPr>
        <p:txBody>
          <a:bodyPr wrap="square" rtlCol="0">
            <a:spAutoFit/>
          </a:bodyPr>
          <a:lstStyle/>
          <a:p>
            <a:r>
              <a:rPr lang="it-IT" sz="2000" b="1" dirty="0">
                <a:solidFill>
                  <a:schemeClr val="accent1">
                    <a:lumMod val="75000"/>
                  </a:schemeClr>
                </a:solidFill>
                <a:highlight>
                  <a:srgbClr val="FFFF00"/>
                </a:highlight>
              </a:rPr>
              <a:t>Custodire il Pianeta – Cambiamenti climatici: Sapiens vs. vulcani</a:t>
            </a:r>
          </a:p>
        </p:txBody>
      </p:sp>
      <p:pic>
        <p:nvPicPr>
          <p:cNvPr id="1026" name="Picture 2">
            <a:extLst>
              <a:ext uri="{FF2B5EF4-FFF2-40B4-BE49-F238E27FC236}">
                <a16:creationId xmlns:a16="http://schemas.microsoft.com/office/drawing/2014/main" id="{181DB29D-162E-2943-8CD3-3ACCD3782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1643752"/>
            <a:ext cx="4175540" cy="3192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3B4284-4107-4642-9C92-58373331D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40" y="1643752"/>
            <a:ext cx="3937000" cy="2628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39BC35-0D05-C64F-9FEC-78BE19CA20DA}"/>
              </a:ext>
            </a:extLst>
          </p:cNvPr>
          <p:cNvSpPr txBox="1"/>
          <p:nvPr/>
        </p:nvSpPr>
        <p:spPr>
          <a:xfrm>
            <a:off x="506185" y="4492072"/>
            <a:ext cx="3620478" cy="923330"/>
          </a:xfrm>
          <a:prstGeom prst="rect">
            <a:avLst/>
          </a:prstGeom>
          <a:noFill/>
        </p:spPr>
        <p:txBody>
          <a:bodyPr wrap="none" rtlCol="0">
            <a:spAutoFit/>
          </a:bodyPr>
          <a:lstStyle/>
          <a:p>
            <a:r>
              <a:rPr lang="en-US" dirty="0" err="1"/>
              <a:t>vulcano</a:t>
            </a:r>
            <a:r>
              <a:rPr lang="en-US" dirty="0"/>
              <a:t> </a:t>
            </a:r>
            <a:r>
              <a:rPr lang="en-US" dirty="0" err="1"/>
              <a:t>Eyjafjöll</a:t>
            </a:r>
            <a:r>
              <a:rPr lang="en-US" dirty="0"/>
              <a:t>, 2010</a:t>
            </a:r>
          </a:p>
          <a:p>
            <a:r>
              <a:rPr lang="en-US" dirty="0" err="1"/>
              <a:t>coperto</a:t>
            </a:r>
            <a:r>
              <a:rPr lang="en-US" dirty="0"/>
              <a:t> dal </a:t>
            </a:r>
            <a:r>
              <a:rPr lang="en-US" dirty="0" err="1"/>
              <a:t>ghiacciaio</a:t>
            </a:r>
            <a:r>
              <a:rPr lang="en-US" dirty="0"/>
              <a:t> Eyjafjallajökull</a:t>
            </a:r>
          </a:p>
          <a:p>
            <a:r>
              <a:rPr lang="en-US" dirty="0"/>
              <a:t>   </a:t>
            </a:r>
          </a:p>
        </p:txBody>
      </p:sp>
    </p:spTree>
    <p:extLst>
      <p:ext uri="{BB962C8B-B14F-4D97-AF65-F5344CB8AC3E}">
        <p14:creationId xmlns:p14="http://schemas.microsoft.com/office/powerpoint/2010/main" val="2423527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885" y="121955"/>
            <a:ext cx="8890230" cy="5344897"/>
            <a:chOff x="-624092" y="182279"/>
            <a:chExt cx="11754859" cy="7067141"/>
          </a:xfrm>
          <a:noFill/>
        </p:grpSpPr>
        <p:pic>
          <p:nvPicPr>
            <p:cNvPr id="3" name="Image 3"/>
            <p:cNvPicPr>
              <a:picLocks noChangeAspect="1" noChangeArrowheads="1"/>
            </p:cNvPicPr>
            <p:nvPr/>
          </p:nvPicPr>
          <p:blipFill>
            <a:blip r:embed="rId2"/>
            <a:stretch>
              <a:fillRect/>
            </a:stretch>
          </p:blipFill>
          <p:spPr>
            <a:xfrm>
              <a:off x="-624092" y="3090771"/>
              <a:ext cx="6115065" cy="4158649"/>
            </a:xfrm>
            <a:prstGeom prst="rect">
              <a:avLst/>
            </a:prstGeom>
            <a:noFill/>
            <a:ln>
              <a:noFill/>
            </a:ln>
          </p:spPr>
        </p:pic>
        <p:pic>
          <p:nvPicPr>
            <p:cNvPr id="4" name="Image 4"/>
            <p:cNvPicPr>
              <a:picLocks noChangeAspect="1" noChangeArrowheads="1"/>
            </p:cNvPicPr>
            <p:nvPr/>
          </p:nvPicPr>
          <p:blipFill>
            <a:blip r:embed="rId3"/>
            <a:stretch>
              <a:fillRect/>
            </a:stretch>
          </p:blipFill>
          <p:spPr>
            <a:xfrm>
              <a:off x="4921001" y="182279"/>
              <a:ext cx="6209766" cy="4729885"/>
            </a:xfrm>
            <a:prstGeom prst="rect">
              <a:avLst/>
            </a:prstGeom>
            <a:noFill/>
            <a:ln>
              <a:noFill/>
            </a:ln>
          </p:spPr>
        </p:pic>
        <p:sp>
          <p:nvSpPr>
            <p:cNvPr id="5" name="TextBox 5"/>
            <p:cNvSpPr txBox="1"/>
            <p:nvPr/>
          </p:nvSpPr>
          <p:spPr>
            <a:xfrm>
              <a:off x="-416239" y="233486"/>
              <a:ext cx="5223522" cy="2313735"/>
            </a:xfrm>
            <a:prstGeom prst="rect">
              <a:avLst/>
            </a:prstGeom>
            <a:noFill/>
            <a:ln>
              <a:noFill/>
            </a:ln>
          </p:spPr>
          <p:txBody>
            <a:bodyPr wrap="square" lIns="0" tIns="0" rIns="0" bIns="0"/>
            <a:lstStyle/>
            <a:p>
              <a:pPr marL="345780" indent="-345780">
                <a:lnSpc>
                  <a:spcPts val="2496"/>
                </a:lnSpc>
                <a:defRPr lang="en-US"/>
              </a:pPr>
              <a:r>
                <a:rPr sz="2400" dirty="0" err="1">
                  <a:solidFill>
                    <a:srgbClr val="FF0000"/>
                  </a:solidFill>
                  <a:ea typeface="Comic Sans MS" charset="77"/>
                  <a:cs typeface="Comic Sans MS" charset="77"/>
                </a:rPr>
                <a:t>Inclusion</a:t>
              </a:r>
              <a:r>
                <a:rPr lang="en-US" sz="2400" dirty="0" err="1">
                  <a:solidFill>
                    <a:srgbClr val="FF0000"/>
                  </a:solidFill>
                  <a:ea typeface="Comic Sans MS" charset="77"/>
                  <a:cs typeface="Comic Sans MS" charset="77"/>
                </a:rPr>
                <a:t>i</a:t>
              </a:r>
              <a:r>
                <a:rPr lang="en-US" sz="2400" dirty="0">
                  <a:solidFill>
                    <a:srgbClr val="FF0000"/>
                  </a:solidFill>
                  <a:ea typeface="Comic Sans MS" charset="77"/>
                  <a:cs typeface="Comic Sans MS" charset="77"/>
                </a:rPr>
                <a:t> di </a:t>
              </a:r>
              <a:r>
                <a:rPr lang="en-US" sz="2400" dirty="0" err="1">
                  <a:solidFill>
                    <a:srgbClr val="FF0000"/>
                  </a:solidFill>
                  <a:ea typeface="Comic Sans MS" charset="77"/>
                  <a:cs typeface="Comic Sans MS" charset="77"/>
                </a:rPr>
                <a:t>fuso</a:t>
              </a:r>
              <a:r>
                <a:rPr lang="en-US" sz="2400" dirty="0">
                  <a:solidFill>
                    <a:srgbClr val="FF0000"/>
                  </a:solidFill>
                  <a:ea typeface="Comic Sans MS" charset="77"/>
                  <a:cs typeface="Comic Sans MS" charset="77"/>
                </a:rPr>
                <a:t>/</a:t>
              </a:r>
              <a:r>
                <a:rPr lang="en-US" sz="2400" dirty="0" err="1">
                  <a:solidFill>
                    <a:srgbClr val="FF0000"/>
                  </a:solidFill>
                  <a:ea typeface="Comic Sans MS" charset="77"/>
                  <a:cs typeface="Comic Sans MS" charset="77"/>
                </a:rPr>
                <a:t>vetrose</a:t>
              </a:r>
              <a:r>
                <a:rPr sz="2400" dirty="0">
                  <a:solidFill>
                    <a:srgbClr val="FF0000"/>
                  </a:solidFill>
                  <a:ea typeface="Comic Sans MS" charset="77"/>
                  <a:cs typeface="Comic Sans MS" charset="77"/>
                </a:rPr>
                <a:t> </a:t>
              </a:r>
              <a:r>
                <a:rPr lang="en-US" sz="2400" dirty="0">
                  <a:solidFill>
                    <a:srgbClr val="FF0000"/>
                  </a:solidFill>
                  <a:ea typeface="Comic Sans MS" charset="77"/>
                  <a:cs typeface="Comic Sans MS" charset="77"/>
                </a:rPr>
                <a:t>=</a:t>
              </a:r>
            </a:p>
            <a:p>
              <a:pPr marL="345780" indent="-345780">
                <a:lnSpc>
                  <a:spcPts val="2496"/>
                </a:lnSpc>
                <a:defRPr lang="en-US"/>
              </a:pPr>
              <a:r>
                <a:rPr sz="2400" dirty="0">
                  <a:ea typeface="Comic Sans MS" charset="77"/>
                  <a:cs typeface="Comic Sans MS" charset="77"/>
                </a:rPr>
                <a:t>  </a:t>
              </a:r>
              <a:r>
                <a:rPr lang="en-US" sz="2400" dirty="0" err="1">
                  <a:ea typeface="Comic Sans MS" charset="77"/>
                  <a:cs typeface="Comic Sans MS" charset="77"/>
                </a:rPr>
                <a:t>campioni</a:t>
              </a:r>
              <a:r>
                <a:rPr lang="en-US" sz="2400" dirty="0">
                  <a:ea typeface="Comic Sans MS" charset="77"/>
                  <a:cs typeface="Comic Sans MS" charset="77"/>
                </a:rPr>
                <a:t> non </a:t>
              </a:r>
              <a:r>
                <a:rPr lang="en-US" sz="2400" dirty="0" err="1">
                  <a:ea typeface="Comic Sans MS" charset="77"/>
                  <a:cs typeface="Comic Sans MS" charset="77"/>
                </a:rPr>
                <a:t>degassati</a:t>
              </a:r>
              <a:r>
                <a:rPr lang="en-US" sz="2400" dirty="0">
                  <a:ea typeface="Comic Sans MS" charset="77"/>
                  <a:cs typeface="Comic Sans MS" charset="77"/>
                </a:rPr>
                <a:t> - magma </a:t>
              </a:r>
              <a:r>
                <a:rPr lang="en-US" sz="2400" dirty="0" err="1">
                  <a:ea typeface="Comic Sans MS" charset="77"/>
                  <a:cs typeface="Comic Sans MS" charset="77"/>
                </a:rPr>
                <a:t>originale</a:t>
              </a:r>
              <a:r>
                <a:rPr lang="en-US" sz="2400" dirty="0">
                  <a:ea typeface="Comic Sans MS" charset="77"/>
                  <a:cs typeface="Comic Sans MS" charset="77"/>
                </a:rPr>
                <a:t>  </a:t>
              </a:r>
            </a:p>
            <a:p>
              <a:pPr marL="345780" indent="-345780">
                <a:lnSpc>
                  <a:spcPts val="2496"/>
                </a:lnSpc>
                <a:defRPr lang="en-US"/>
              </a:pPr>
              <a:r>
                <a:rPr lang="en-US" sz="2400" dirty="0">
                  <a:ea typeface="Comic Sans MS" charset="77"/>
                  <a:cs typeface="Comic Sans MS" charset="77"/>
                </a:rPr>
                <a:t>	H</a:t>
              </a:r>
              <a:r>
                <a:rPr lang="en-US" sz="2400" baseline="-25000" dirty="0">
                  <a:ea typeface="Comic Sans MS" charset="77"/>
                  <a:cs typeface="Comic Sans MS" charset="77"/>
                </a:rPr>
                <a:t>2</a:t>
              </a:r>
              <a:r>
                <a:rPr lang="en-US" sz="2400" dirty="0">
                  <a:ea typeface="Comic Sans MS" charset="77"/>
                  <a:cs typeface="Comic Sans MS" charset="77"/>
                </a:rPr>
                <a:t>O, CO</a:t>
              </a:r>
              <a:r>
                <a:rPr lang="en-US" sz="2400" baseline="-25000" dirty="0">
                  <a:ea typeface="Comic Sans MS" charset="77"/>
                  <a:cs typeface="Comic Sans MS" charset="77"/>
                </a:rPr>
                <a:t>2</a:t>
              </a:r>
              <a:r>
                <a:rPr lang="en-US" sz="2400" dirty="0">
                  <a:ea typeface="Comic Sans MS" charset="77"/>
                  <a:cs typeface="Comic Sans MS" charset="77"/>
                </a:rPr>
                <a:t>, SO</a:t>
              </a:r>
              <a:r>
                <a:rPr lang="en-US" sz="2400" baseline="-25000" dirty="0">
                  <a:ea typeface="Comic Sans MS" charset="77"/>
                  <a:cs typeface="Comic Sans MS" charset="77"/>
                </a:rPr>
                <a:t>2</a:t>
              </a:r>
              <a:r>
                <a:rPr lang="en-US" sz="2400" dirty="0">
                  <a:ea typeface="Comic Sans MS" charset="77"/>
                  <a:cs typeface="Comic Sans MS" charset="77"/>
                </a:rPr>
                <a:t>, etc.</a:t>
              </a:r>
              <a:endParaRPr sz="2400" dirty="0">
                <a:ea typeface="Times" charset="77"/>
                <a:cs typeface="Times" charset="77"/>
              </a:endParaRPr>
            </a:p>
          </p:txBody>
        </p:sp>
      </p:grpSp>
    </p:spTree>
    <p:extLst>
      <p:ext uri="{BB962C8B-B14F-4D97-AF65-F5344CB8AC3E}">
        <p14:creationId xmlns:p14="http://schemas.microsoft.com/office/powerpoint/2010/main" val="1670606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131384"/>
            <a:ext cx="6120000" cy="1358002"/>
          </a:xfrm>
          <a:prstGeom prst="rect">
            <a:avLst/>
          </a:prstGeom>
        </p:spPr>
      </p:pic>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Picture 3">
            <a:extLst>
              <a:ext uri="{FF2B5EF4-FFF2-40B4-BE49-F238E27FC236}">
                <a16:creationId xmlns:a16="http://schemas.microsoft.com/office/drawing/2014/main" id="{7A2DF275-844D-5241-A1E0-3DF1327D4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235"/>
          <a:stretch/>
        </p:blipFill>
        <p:spPr bwMode="auto">
          <a:xfrm>
            <a:off x="201821" y="1409291"/>
            <a:ext cx="8740357" cy="412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ext Box 4">
            <a:extLst>
              <a:ext uri="{FF2B5EF4-FFF2-40B4-BE49-F238E27FC236}">
                <a16:creationId xmlns:a16="http://schemas.microsoft.com/office/drawing/2014/main" id="{06938D90-82C9-C14F-9886-F1DEE937B630}"/>
              </a:ext>
            </a:extLst>
          </p:cNvPr>
          <p:cNvSpPr txBox="1">
            <a:spLocks noChangeArrowheads="1"/>
          </p:cNvSpPr>
          <p:nvPr/>
        </p:nvSpPr>
        <p:spPr bwMode="auto">
          <a:xfrm>
            <a:off x="6334543" y="1850382"/>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dirty="0">
                <a:latin typeface="Arial" panose="020B0604020202020204" pitchFamily="34" charset="0"/>
                <a:cs typeface="Arial" panose="020B0604020202020204" pitchFamily="34" charset="0"/>
              </a:rPr>
              <a:t>∆T = 5.9e5([S]</a:t>
            </a:r>
            <a:r>
              <a:rPr lang="en-US" altLang="en-US" sz="2000" baseline="30000" dirty="0">
                <a:latin typeface="Arial" panose="020B0604020202020204" pitchFamily="34" charset="0"/>
                <a:cs typeface="Arial" panose="020B0604020202020204" pitchFamily="34" charset="0"/>
              </a:rPr>
              <a:t>0.31</a:t>
            </a:r>
            <a:r>
              <a:rPr lang="en-US" altLang="en-US" sz="2000" dirty="0">
                <a:latin typeface="Arial" panose="020B0604020202020204" pitchFamily="34" charset="0"/>
                <a:cs typeface="Arial" panose="020B0604020202020204" pitchFamily="34" charset="0"/>
              </a:rPr>
              <a:t>)</a:t>
            </a:r>
          </a:p>
        </p:txBody>
      </p:sp>
      <p:sp>
        <p:nvSpPr>
          <p:cNvPr id="11" name="Rectangle 2">
            <a:extLst>
              <a:ext uri="{FF2B5EF4-FFF2-40B4-BE49-F238E27FC236}">
                <a16:creationId xmlns:a16="http://schemas.microsoft.com/office/drawing/2014/main" id="{55763E74-7ECF-3048-91B1-62C3436114F6}"/>
              </a:ext>
            </a:extLst>
          </p:cNvPr>
          <p:cNvSpPr txBox="1">
            <a:spLocks noChangeArrowheads="1"/>
          </p:cNvSpPr>
          <p:nvPr/>
        </p:nvSpPr>
        <p:spPr>
          <a:xfrm>
            <a:off x="403644" y="1208245"/>
            <a:ext cx="8583232" cy="459053"/>
          </a:xfrm>
          <a:prstGeom prst="rect">
            <a:avLst/>
          </a:prstGeom>
        </p:spPr>
        <p:txBody>
          <a:bodyPr vert="horz" lIns="91440" tIns="45720" rIns="91440" bIns="45720" rtlCol="0" anchor="b">
            <a:normAutofit fontScale="6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u="sng" dirty="0" err="1">
                <a:solidFill>
                  <a:srgbClr val="002060"/>
                </a:solidFill>
                <a:latin typeface="+mn-lt"/>
                <a:ea typeface="ＭＳ Ｐゴシック" panose="020B0600070205080204" pitchFamily="34" charset="-128"/>
              </a:rPr>
              <a:t>Variazione</a:t>
            </a:r>
            <a:r>
              <a:rPr lang="en-US" altLang="en-US" u="sng" dirty="0">
                <a:solidFill>
                  <a:srgbClr val="002060"/>
                </a:solidFill>
                <a:latin typeface="+mn-lt"/>
                <a:ea typeface="ＭＳ Ｐゴシック" panose="020B0600070205080204" pitchFamily="34" charset="-128"/>
              </a:rPr>
              <a:t> T </a:t>
            </a:r>
            <a:r>
              <a:rPr lang="en-US" altLang="en-US" u="sng" dirty="0" err="1">
                <a:solidFill>
                  <a:srgbClr val="002060"/>
                </a:solidFill>
                <a:latin typeface="+mn-lt"/>
                <a:ea typeface="ＭＳ Ｐゴシック" panose="020B0600070205080204" pitchFamily="34" charset="-128"/>
              </a:rPr>
              <a:t>globale</a:t>
            </a:r>
            <a:r>
              <a:rPr lang="en-US" altLang="en-US" u="sng" dirty="0">
                <a:solidFill>
                  <a:srgbClr val="002060"/>
                </a:solidFill>
                <a:latin typeface="+mn-lt"/>
                <a:ea typeface="ＭＳ Ｐゴシック" panose="020B0600070205080204" pitchFamily="34" charset="-128"/>
              </a:rPr>
              <a:t> e </a:t>
            </a:r>
            <a:r>
              <a:rPr lang="en-US" altLang="en-US" u="sng" dirty="0" err="1">
                <a:solidFill>
                  <a:srgbClr val="002060"/>
                </a:solidFill>
                <a:latin typeface="+mn-lt"/>
                <a:ea typeface="ＭＳ Ｐゴシック" panose="020B0600070205080204" pitchFamily="34" charset="-128"/>
              </a:rPr>
              <a:t>emissione</a:t>
            </a:r>
            <a:r>
              <a:rPr lang="en-US" altLang="en-US" u="sng" dirty="0">
                <a:solidFill>
                  <a:srgbClr val="002060"/>
                </a:solidFill>
                <a:latin typeface="+mn-lt"/>
                <a:ea typeface="ＭＳ Ｐゴシック" panose="020B0600070205080204" pitchFamily="34" charset="-128"/>
              </a:rPr>
              <a:t> di S </a:t>
            </a:r>
            <a:r>
              <a:rPr lang="en-US" altLang="en-US" u="sng" dirty="0" err="1">
                <a:solidFill>
                  <a:srgbClr val="002060"/>
                </a:solidFill>
                <a:latin typeface="+mn-lt"/>
                <a:ea typeface="ＭＳ Ｐゴシック" panose="020B0600070205080204" pitchFamily="34" charset="-128"/>
              </a:rPr>
              <a:t>vulcanico</a:t>
            </a:r>
            <a:endParaRPr lang="en-US" altLang="en-US" dirty="0">
              <a:solidFill>
                <a:srgbClr val="002060"/>
              </a:solidFill>
              <a:latin typeface="+mn-lt"/>
              <a:ea typeface="ＭＳ Ｐゴシック" panose="020B0600070205080204" pitchFamily="34" charset="-128"/>
            </a:endParaRPr>
          </a:p>
        </p:txBody>
      </p:sp>
    </p:spTree>
    <p:extLst>
      <p:ext uri="{BB962C8B-B14F-4D97-AF65-F5344CB8AC3E}">
        <p14:creationId xmlns:p14="http://schemas.microsoft.com/office/powerpoint/2010/main" val="3699592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52" y="176406"/>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Image 4">
            <a:extLst>
              <a:ext uri="{FF2B5EF4-FFF2-40B4-BE49-F238E27FC236}">
                <a16:creationId xmlns:a16="http://schemas.microsoft.com/office/drawing/2014/main" id="{AEAB7466-5529-584F-B45B-16ECCBAD6788}"/>
              </a:ext>
            </a:extLst>
          </p:cNvPr>
          <p:cNvPicPr>
            <a:picLocks noChangeAspect="1" noChangeArrowheads="1"/>
          </p:cNvPicPr>
          <p:nvPr/>
        </p:nvPicPr>
        <p:blipFill>
          <a:blip r:embed="rId3"/>
          <a:stretch>
            <a:fillRect/>
          </a:stretch>
        </p:blipFill>
        <p:spPr>
          <a:xfrm>
            <a:off x="81640" y="2363189"/>
            <a:ext cx="4256533" cy="3112034"/>
          </a:xfrm>
          <a:prstGeom prst="rect">
            <a:avLst/>
          </a:prstGeom>
          <a:noFill/>
          <a:ln>
            <a:noFill/>
          </a:ln>
        </p:spPr>
      </p:pic>
      <p:pic>
        <p:nvPicPr>
          <p:cNvPr id="9" name="Image 5">
            <a:extLst>
              <a:ext uri="{FF2B5EF4-FFF2-40B4-BE49-F238E27FC236}">
                <a16:creationId xmlns:a16="http://schemas.microsoft.com/office/drawing/2014/main" id="{C559AC00-1438-C44C-A23A-0E30DF8F4DBD}"/>
              </a:ext>
            </a:extLst>
          </p:cNvPr>
          <p:cNvPicPr>
            <a:picLocks noChangeAspect="1" noChangeArrowheads="1"/>
          </p:cNvPicPr>
          <p:nvPr/>
        </p:nvPicPr>
        <p:blipFill>
          <a:blip r:embed="rId4"/>
          <a:stretch>
            <a:fillRect/>
          </a:stretch>
        </p:blipFill>
        <p:spPr>
          <a:xfrm>
            <a:off x="4429208" y="2363189"/>
            <a:ext cx="4618770" cy="3112034"/>
          </a:xfrm>
          <a:prstGeom prst="rect">
            <a:avLst/>
          </a:prstGeom>
          <a:noFill/>
          <a:ln>
            <a:noFill/>
          </a:ln>
        </p:spPr>
      </p:pic>
      <p:sp>
        <p:nvSpPr>
          <p:cNvPr id="10" name="TextBox 9">
            <a:extLst>
              <a:ext uri="{FF2B5EF4-FFF2-40B4-BE49-F238E27FC236}">
                <a16:creationId xmlns:a16="http://schemas.microsoft.com/office/drawing/2014/main" id="{63D4485D-FFEC-3945-AAB5-42B7D4219C11}"/>
              </a:ext>
            </a:extLst>
          </p:cNvPr>
          <p:cNvSpPr txBox="1"/>
          <p:nvPr/>
        </p:nvSpPr>
        <p:spPr>
          <a:xfrm>
            <a:off x="790663" y="1487133"/>
            <a:ext cx="7825668" cy="461665"/>
          </a:xfrm>
          <a:prstGeom prst="rect">
            <a:avLst/>
          </a:prstGeom>
          <a:noFill/>
        </p:spPr>
        <p:txBody>
          <a:bodyPr wrap="none" rtlCol="0">
            <a:spAutoFit/>
          </a:bodyPr>
          <a:lstStyle/>
          <a:p>
            <a:r>
              <a:rPr lang="en-US" sz="2400" dirty="0"/>
              <a:t>([S]</a:t>
            </a:r>
            <a:r>
              <a:rPr lang="en-US" sz="2400" baseline="-25000" dirty="0"/>
              <a:t> inclusion di </a:t>
            </a:r>
            <a:r>
              <a:rPr lang="en-US" sz="2400" baseline="-25000" dirty="0" err="1"/>
              <a:t>fuso</a:t>
            </a:r>
            <a:r>
              <a:rPr lang="en-US" sz="2400" dirty="0"/>
              <a:t> – [S]</a:t>
            </a:r>
            <a:r>
              <a:rPr lang="en-US" sz="2400" baseline="-25000" dirty="0" err="1"/>
              <a:t>matrice</a:t>
            </a:r>
            <a:r>
              <a:rPr lang="en-US" sz="2400" baseline="-25000" dirty="0"/>
              <a:t> </a:t>
            </a:r>
            <a:r>
              <a:rPr lang="en-US" sz="2400" baseline="-25000" dirty="0" err="1"/>
              <a:t>degassata</a:t>
            </a:r>
            <a:r>
              <a:rPr lang="en-US" sz="2400" dirty="0"/>
              <a:t>)* [Mass]</a:t>
            </a:r>
            <a:r>
              <a:rPr lang="en-US" sz="2400" baseline="-25000" dirty="0" err="1"/>
              <a:t>vetro</a:t>
            </a:r>
            <a:r>
              <a:rPr lang="en-US" sz="2400" baseline="-25000" dirty="0"/>
              <a:t> </a:t>
            </a:r>
            <a:r>
              <a:rPr lang="en-US" sz="2400" dirty="0"/>
              <a:t> = </a:t>
            </a:r>
            <a:r>
              <a:rPr lang="en-US" sz="2400" dirty="0" err="1"/>
              <a:t>emissione</a:t>
            </a:r>
            <a:r>
              <a:rPr lang="en-US" sz="2400" dirty="0"/>
              <a:t> di S</a:t>
            </a:r>
            <a:endParaRPr lang="en-US" sz="2400" baseline="-25000" dirty="0"/>
          </a:p>
        </p:txBody>
      </p:sp>
    </p:spTree>
    <p:extLst>
      <p:ext uri="{BB962C8B-B14F-4D97-AF65-F5344CB8AC3E}">
        <p14:creationId xmlns:p14="http://schemas.microsoft.com/office/powerpoint/2010/main" val="307606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1154518C-0E1F-2241-ACA5-605F154ADE45}"/>
              </a:ext>
            </a:extLst>
          </p:cNvPr>
          <p:cNvSpPr>
            <a:spLocks noGrp="1" noChangeArrowheads="1"/>
          </p:cNvSpPr>
          <p:nvPr>
            <p:ph type="title"/>
          </p:nvPr>
        </p:nvSpPr>
        <p:spPr>
          <a:xfrm>
            <a:off x="0" y="243806"/>
            <a:ext cx="9144000" cy="562239"/>
          </a:xfrm>
        </p:spPr>
        <p:txBody>
          <a:bodyPr/>
          <a:lstStyle/>
          <a:p>
            <a:pPr algn="ctr"/>
            <a:r>
              <a:rPr lang="en-US" altLang="en-US" sz="2000" u="sng" dirty="0">
                <a:latin typeface="+mn-lt"/>
                <a:ea typeface="ＭＳ Ｐゴシック" panose="020B0600070205080204" pitchFamily="34" charset="-128"/>
              </a:rPr>
              <a:t>TOMS=Total Ozone Mapping Spectrometer (UV-SO</a:t>
            </a:r>
            <a:r>
              <a:rPr lang="en-US" altLang="en-US" sz="2000" u="sng" baseline="-25000" dirty="0">
                <a:latin typeface="+mn-lt"/>
                <a:ea typeface="ＭＳ Ｐゴシック" panose="020B0600070205080204" pitchFamily="34" charset="-128"/>
              </a:rPr>
              <a:t>2</a:t>
            </a:r>
            <a:r>
              <a:rPr lang="en-US" altLang="en-US" sz="2000" u="sng" dirty="0">
                <a:latin typeface="+mn-lt"/>
                <a:ea typeface="ＭＳ Ｐゴシック" panose="020B0600070205080204" pitchFamily="34" charset="-128"/>
              </a:rPr>
              <a:t>)</a:t>
            </a:r>
            <a:endParaRPr lang="en-US" altLang="en-US" u="sng" dirty="0">
              <a:latin typeface="+mn-lt"/>
              <a:ea typeface="ＭＳ Ｐゴシック" panose="020B0600070205080204" pitchFamily="34" charset="-128"/>
            </a:endParaRPr>
          </a:p>
        </p:txBody>
      </p:sp>
      <p:pic>
        <p:nvPicPr>
          <p:cNvPr id="29698" name="Picture 3" descr="SO2_time_nov03.png                                             0005982FOSX                            BC405FF2:">
            <a:extLst>
              <a:ext uri="{FF2B5EF4-FFF2-40B4-BE49-F238E27FC236}">
                <a16:creationId xmlns:a16="http://schemas.microsoft.com/office/drawing/2014/main" id="{510E1EDB-9305-F846-B415-9AC2386D3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889000"/>
            <a:ext cx="7239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71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B86408E-AE3E-874B-8F61-8A8002E6ABCF}"/>
              </a:ext>
            </a:extLst>
          </p:cNvPr>
          <p:cNvSpPr>
            <a:spLocks noGrp="1" noChangeArrowheads="1"/>
          </p:cNvSpPr>
          <p:nvPr>
            <p:ph type="title"/>
          </p:nvPr>
        </p:nvSpPr>
        <p:spPr>
          <a:xfrm>
            <a:off x="330029" y="460898"/>
            <a:ext cx="3924472" cy="328083"/>
          </a:xfrm>
        </p:spPr>
        <p:txBody>
          <a:bodyPr>
            <a:normAutofit fontScale="90000"/>
          </a:bodyPr>
          <a:lstStyle/>
          <a:p>
            <a:r>
              <a:rPr lang="en-US" altLang="en-US" dirty="0">
                <a:ea typeface="ＭＳ Ｐゴシック" panose="020B0600070205080204" pitchFamily="34" charset="-128"/>
              </a:rPr>
              <a:t>Pinatubo (15 June 1991)</a:t>
            </a:r>
          </a:p>
        </p:txBody>
      </p:sp>
      <p:pic>
        <p:nvPicPr>
          <p:cNvPr id="33794" name="Picture 3" descr="C:\My Documents\Images\Pinatubo1.gif">
            <a:extLst>
              <a:ext uri="{FF2B5EF4-FFF2-40B4-BE49-F238E27FC236}">
                <a16:creationId xmlns:a16="http://schemas.microsoft.com/office/drawing/2014/main" id="{D5140015-172B-2349-A52D-802ED6DD9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1" y="635000"/>
            <a:ext cx="3354917" cy="4826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3795" name="Text Box 4">
            <a:extLst>
              <a:ext uri="{FF2B5EF4-FFF2-40B4-BE49-F238E27FC236}">
                <a16:creationId xmlns:a16="http://schemas.microsoft.com/office/drawing/2014/main" id="{BB0437CE-15FF-4346-BC9B-DBEEFD2AED18}"/>
              </a:ext>
            </a:extLst>
          </p:cNvPr>
          <p:cNvSpPr txBox="1">
            <a:spLocks noChangeArrowheads="1"/>
          </p:cNvSpPr>
          <p:nvPr/>
        </p:nvSpPr>
        <p:spPr bwMode="auto">
          <a:xfrm>
            <a:off x="889000" y="1193271"/>
            <a:ext cx="40639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err="1">
                <a:latin typeface="+mn-lt"/>
              </a:rPr>
              <a:t>Misure</a:t>
            </a:r>
            <a:r>
              <a:rPr lang="en-US" altLang="en-US" sz="2000" dirty="0">
                <a:latin typeface="+mn-lt"/>
              </a:rPr>
              <a:t> da satellite : &gt;20 Mt SO</a:t>
            </a:r>
            <a:r>
              <a:rPr lang="en-US" altLang="en-US" sz="2000" baseline="-25000" dirty="0">
                <a:latin typeface="+mn-lt"/>
              </a:rPr>
              <a:t>2</a:t>
            </a:r>
          </a:p>
          <a:p>
            <a:endParaRPr lang="en-US" altLang="en-US" sz="2000" dirty="0">
              <a:latin typeface="+mn-lt"/>
            </a:endParaRPr>
          </a:p>
          <a:p>
            <a:r>
              <a:rPr lang="en-US" altLang="en-US" sz="2000" dirty="0" err="1">
                <a:latin typeface="+mn-lt"/>
              </a:rPr>
              <a:t>Campioni</a:t>
            </a:r>
            <a:r>
              <a:rPr lang="en-US" altLang="en-US" sz="2000" dirty="0">
                <a:latin typeface="+mn-lt"/>
              </a:rPr>
              <a:t>:  ~0.2 Mt</a:t>
            </a:r>
          </a:p>
          <a:p>
            <a:r>
              <a:rPr lang="en-US" altLang="en-US" sz="2000" dirty="0">
                <a:latin typeface="+mn-lt"/>
              </a:rPr>
              <a:t> </a:t>
            </a:r>
            <a:r>
              <a:rPr lang="en-US" altLang="en-US" sz="2000" dirty="0" err="1">
                <a:latin typeface="+mn-lt"/>
              </a:rPr>
              <a:t>inclusioni</a:t>
            </a:r>
            <a:r>
              <a:rPr lang="en-US" altLang="en-US" sz="2000" dirty="0">
                <a:latin typeface="+mn-lt"/>
              </a:rPr>
              <a:t> di </a:t>
            </a:r>
            <a:r>
              <a:rPr lang="en-US" altLang="en-US" sz="2000" dirty="0" err="1">
                <a:latin typeface="+mn-lt"/>
              </a:rPr>
              <a:t>fuso</a:t>
            </a:r>
            <a:r>
              <a:rPr lang="en-US" altLang="en-US" sz="2000" dirty="0">
                <a:latin typeface="+mn-lt"/>
              </a:rPr>
              <a:t> * volume </a:t>
            </a:r>
            <a:r>
              <a:rPr lang="en-US" altLang="en-US" sz="2000" dirty="0" err="1">
                <a:latin typeface="+mn-lt"/>
              </a:rPr>
              <a:t>eruttato</a:t>
            </a:r>
            <a:r>
              <a:rPr lang="en-US" altLang="en-US" sz="2000" dirty="0">
                <a:latin typeface="+mn-lt"/>
              </a:rPr>
              <a:t>)</a:t>
            </a:r>
          </a:p>
        </p:txBody>
      </p:sp>
      <p:pic>
        <p:nvPicPr>
          <p:cNvPr id="33796" name="Picture 5" descr="MeltIncl_plag.jpg                                              0005620BOSX                            BC405FF2:">
            <a:extLst>
              <a:ext uri="{FF2B5EF4-FFF2-40B4-BE49-F238E27FC236}">
                <a16:creationId xmlns:a16="http://schemas.microsoft.com/office/drawing/2014/main" id="{EBA4346A-32E3-F04F-98ED-A9768DF3F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2921000"/>
            <a:ext cx="3937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37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A3EE2-2E34-EC4C-B158-B09133F311B5}"/>
              </a:ext>
            </a:extLst>
          </p:cNvPr>
          <p:cNvPicPr>
            <a:picLocks noChangeAspect="1"/>
          </p:cNvPicPr>
          <p:nvPr/>
        </p:nvPicPr>
        <p:blipFill>
          <a:blip r:embed="rId2"/>
          <a:stretch>
            <a:fillRect/>
          </a:stretch>
        </p:blipFill>
        <p:spPr>
          <a:xfrm>
            <a:off x="338890" y="1120895"/>
            <a:ext cx="8186991" cy="4610392"/>
          </a:xfrm>
          <a:prstGeom prst="rect">
            <a:avLst/>
          </a:prstGeom>
        </p:spPr>
      </p:pic>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1"/>
            <a:ext cx="2809457" cy="81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Tree>
    <p:extLst>
      <p:ext uri="{BB962C8B-B14F-4D97-AF65-F5344CB8AC3E}">
        <p14:creationId xmlns:p14="http://schemas.microsoft.com/office/powerpoint/2010/main" val="545438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2" name="Picture 1">
            <a:extLst>
              <a:ext uri="{FF2B5EF4-FFF2-40B4-BE49-F238E27FC236}">
                <a16:creationId xmlns:a16="http://schemas.microsoft.com/office/drawing/2014/main" id="{1071E4F9-823D-4240-AE56-8CF48172BDDE}"/>
              </a:ext>
            </a:extLst>
          </p:cNvPr>
          <p:cNvPicPr>
            <a:picLocks noChangeAspect="1"/>
          </p:cNvPicPr>
          <p:nvPr/>
        </p:nvPicPr>
        <p:blipFill>
          <a:blip r:embed="rId3"/>
          <a:stretch>
            <a:fillRect/>
          </a:stretch>
        </p:blipFill>
        <p:spPr>
          <a:xfrm>
            <a:off x="864928" y="1034790"/>
            <a:ext cx="7329503" cy="4503804"/>
          </a:xfrm>
          <a:prstGeom prst="rect">
            <a:avLst/>
          </a:prstGeom>
        </p:spPr>
      </p:pic>
    </p:spTree>
    <p:extLst>
      <p:ext uri="{BB962C8B-B14F-4D97-AF65-F5344CB8AC3E}">
        <p14:creationId xmlns:p14="http://schemas.microsoft.com/office/powerpoint/2010/main" val="208686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4185" y="948845"/>
            <a:ext cx="6915629" cy="4658706"/>
            <a:chOff x="774191" y="576940"/>
            <a:chExt cx="9143998" cy="6402386"/>
          </a:xfrm>
          <a:noFill/>
        </p:grpSpPr>
        <p:sp>
          <p:nvSpPr>
            <p:cNvPr id="3" name="Rectangle 3"/>
            <p:cNvSpPr/>
            <p:nvPr/>
          </p:nvSpPr>
          <p:spPr>
            <a:xfrm>
              <a:off x="774191" y="3570790"/>
              <a:ext cx="9143998" cy="414689"/>
            </a:xfrm>
            <a:prstGeom prst="rect">
              <a:avLst/>
            </a:prstGeom>
            <a:solidFill>
              <a:srgbClr val="0033CC"/>
            </a:solidFill>
            <a:ln w="12700" cmpd="sng">
              <a:solidFill>
                <a:srgbClr val="0033CC"/>
              </a:solidFill>
              <a:prstDash val="solid"/>
            </a:ln>
          </p:spPr>
          <p:txBody>
            <a:bodyPr anchor="ctr">
              <a:spAutoFit/>
            </a:bodyPr>
            <a:lstStyle/>
            <a:p>
              <a:pPr algn="ctr"/>
              <a:endParaRPr lang="en-US" sz="1361"/>
            </a:p>
          </p:txBody>
        </p:sp>
        <p:pic>
          <p:nvPicPr>
            <p:cNvPr id="4" name="Image 4"/>
            <p:cNvPicPr>
              <a:picLocks noChangeAspect="1" noChangeArrowheads="1"/>
            </p:cNvPicPr>
            <p:nvPr/>
          </p:nvPicPr>
          <p:blipFill>
            <a:blip r:embed="rId2"/>
            <a:stretch>
              <a:fillRect/>
            </a:stretch>
          </p:blipFill>
          <p:spPr>
            <a:xfrm>
              <a:off x="1034541" y="576940"/>
              <a:ext cx="8280398" cy="6402386"/>
            </a:xfrm>
            <a:prstGeom prst="rect">
              <a:avLst/>
            </a:prstGeom>
            <a:noFill/>
            <a:ln>
              <a:noFill/>
            </a:ln>
          </p:spPr>
        </p:pic>
      </p:grpSp>
      <p:sp>
        <p:nvSpPr>
          <p:cNvPr id="5" name="TextBox 4">
            <a:extLst>
              <a:ext uri="{FF2B5EF4-FFF2-40B4-BE49-F238E27FC236}">
                <a16:creationId xmlns:a16="http://schemas.microsoft.com/office/drawing/2014/main" id="{62C34EA1-760B-7E49-AF77-791E5B59E6AE}"/>
              </a:ext>
            </a:extLst>
          </p:cNvPr>
          <p:cNvSpPr txBox="1"/>
          <p:nvPr/>
        </p:nvSpPr>
        <p:spPr>
          <a:xfrm>
            <a:off x="2339147" y="107449"/>
            <a:ext cx="3327001" cy="301749"/>
          </a:xfrm>
          <a:prstGeom prst="rect">
            <a:avLst/>
          </a:prstGeom>
          <a:noFill/>
        </p:spPr>
        <p:txBody>
          <a:bodyPr wrap="none" rtlCol="0">
            <a:spAutoFit/>
          </a:bodyPr>
          <a:lstStyle/>
          <a:p>
            <a:r>
              <a:rPr lang="en-US" sz="1361" dirty="0"/>
              <a:t>Volcanic ash – diameter &lt;2 mm by definition</a:t>
            </a:r>
          </a:p>
        </p:txBody>
      </p:sp>
      <p:pic>
        <p:nvPicPr>
          <p:cNvPr id="6" name="Immagine 3">
            <a:extLst>
              <a:ext uri="{FF2B5EF4-FFF2-40B4-BE49-F238E27FC236}">
                <a16:creationId xmlns:a16="http://schemas.microsoft.com/office/drawing/2014/main" id="{841BF373-ADEA-A14A-976F-DB201BAB94F4}"/>
              </a:ext>
            </a:extLst>
          </p:cNvPr>
          <p:cNvPicPr>
            <a:picLocks noChangeAspect="1"/>
          </p:cNvPicPr>
          <p:nvPr/>
        </p:nvPicPr>
        <p:blipFill rotWithShape="1">
          <a:blip r:embed="rId3"/>
          <a:srcRect l="-1182" r="13101"/>
          <a:stretch/>
        </p:blipFill>
        <p:spPr>
          <a:xfrm>
            <a:off x="0" y="0"/>
            <a:ext cx="6120000" cy="1358002"/>
          </a:xfrm>
          <a:prstGeom prst="rect">
            <a:avLst/>
          </a:prstGeom>
        </p:spPr>
      </p:pic>
      <p:sp>
        <p:nvSpPr>
          <p:cNvPr id="7" name="CasellaDiTesto 5">
            <a:extLst>
              <a:ext uri="{FF2B5EF4-FFF2-40B4-BE49-F238E27FC236}">
                <a16:creationId xmlns:a16="http://schemas.microsoft.com/office/drawing/2014/main" id="{50D4F5F2-4370-AE4C-8EA3-109C2FA9F45C}"/>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Tree>
    <p:extLst>
      <p:ext uri="{BB962C8B-B14F-4D97-AF65-F5344CB8AC3E}">
        <p14:creationId xmlns:p14="http://schemas.microsoft.com/office/powerpoint/2010/main" val="275472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97D3B4A-05AA-CF47-9029-8543A732C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34" r="25833" b="27420"/>
          <a:stretch>
            <a:fillRect/>
          </a:stretch>
        </p:blipFill>
        <p:spPr bwMode="auto">
          <a:xfrm>
            <a:off x="366114" y="637576"/>
            <a:ext cx="6955526" cy="44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262439" y="10789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9" name="Rectangle 3">
            <a:extLst>
              <a:ext uri="{FF2B5EF4-FFF2-40B4-BE49-F238E27FC236}">
                <a16:creationId xmlns:a16="http://schemas.microsoft.com/office/drawing/2014/main" id="{D5679526-71B5-AF4F-B5CC-477A69D6B4B6}"/>
              </a:ext>
            </a:extLst>
          </p:cNvPr>
          <p:cNvSpPr txBox="1">
            <a:spLocks noChangeArrowheads="1"/>
          </p:cNvSpPr>
          <p:nvPr/>
        </p:nvSpPr>
        <p:spPr>
          <a:xfrm>
            <a:off x="6262439" y="936920"/>
            <a:ext cx="2409807" cy="101278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sz="2800" u="sng" dirty="0">
                <a:solidFill>
                  <a:srgbClr val="002060"/>
                </a:solidFill>
                <a:latin typeface="Arial" panose="020B0604020202020204" pitchFamily="34" charset="0"/>
                <a:cs typeface="Arial" panose="020B0604020202020204" pitchFamily="34" charset="0"/>
              </a:rPr>
              <a:t>FALLOUT TIMES</a:t>
            </a:r>
            <a:endParaRPr lang="en-US" altLang="en-US" sz="2800" dirty="0">
              <a:solidFill>
                <a:srgbClr val="002060"/>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73ECE28A-84AE-CC45-BF59-25972CC40357}"/>
              </a:ext>
            </a:extLst>
          </p:cNvPr>
          <p:cNvSpPr txBox="1">
            <a:spLocks noChangeArrowheads="1"/>
          </p:cNvSpPr>
          <p:nvPr/>
        </p:nvSpPr>
        <p:spPr bwMode="auto">
          <a:xfrm>
            <a:off x="889000" y="5207000"/>
            <a:ext cx="62213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Tempi di fall-out </a:t>
            </a:r>
            <a:r>
              <a:rPr lang="en-US" altLang="en-US" sz="2000" dirty="0" err="1"/>
              <a:t>cumulativo</a:t>
            </a:r>
            <a:r>
              <a:rPr lang="en-US" altLang="en-US" sz="2000" dirty="0"/>
              <a:t>  -   </a:t>
            </a:r>
            <a:r>
              <a:rPr lang="en-US" altLang="en-US" sz="2000" dirty="0" err="1"/>
              <a:t>iniezione</a:t>
            </a:r>
            <a:r>
              <a:rPr lang="en-US" altLang="en-US" sz="2000" dirty="0"/>
              <a:t> </a:t>
            </a:r>
            <a:r>
              <a:rPr lang="en-US" altLang="en-US" sz="2000" dirty="0" err="1"/>
              <a:t>iniziale</a:t>
            </a:r>
            <a:r>
              <a:rPr lang="en-US" altLang="en-US" sz="2000" dirty="0"/>
              <a:t> a 30 km</a:t>
            </a:r>
          </a:p>
        </p:txBody>
      </p:sp>
    </p:spTree>
    <p:extLst>
      <p:ext uri="{BB962C8B-B14F-4D97-AF65-F5344CB8AC3E}">
        <p14:creationId xmlns:p14="http://schemas.microsoft.com/office/powerpoint/2010/main" val="372841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grpSp>
        <p:nvGrpSpPr>
          <p:cNvPr id="8" name="Group 2">
            <a:extLst>
              <a:ext uri="{FF2B5EF4-FFF2-40B4-BE49-F238E27FC236}">
                <a16:creationId xmlns:a16="http://schemas.microsoft.com/office/drawing/2014/main" id="{59F5F000-B8C1-E74C-B9AD-723DC9D2835A}"/>
              </a:ext>
            </a:extLst>
          </p:cNvPr>
          <p:cNvGrpSpPr/>
          <p:nvPr/>
        </p:nvGrpSpPr>
        <p:grpSpPr>
          <a:xfrm>
            <a:off x="701967" y="998722"/>
            <a:ext cx="7740065" cy="4430528"/>
            <a:chOff x="774191" y="460259"/>
            <a:chExt cx="9143998" cy="6530975"/>
          </a:xfrm>
          <a:noFill/>
        </p:grpSpPr>
        <p:sp>
          <p:nvSpPr>
            <p:cNvPr id="9" name="Rectangle 3">
              <a:extLst>
                <a:ext uri="{FF2B5EF4-FFF2-40B4-BE49-F238E27FC236}">
                  <a16:creationId xmlns:a16="http://schemas.microsoft.com/office/drawing/2014/main" id="{E61F34AE-9612-0644-89D0-D051E4C6C8A7}"/>
                </a:ext>
              </a:extLst>
            </p:cNvPr>
            <p:cNvSpPr/>
            <p:nvPr/>
          </p:nvSpPr>
          <p:spPr>
            <a:xfrm>
              <a:off x="774191" y="3574445"/>
              <a:ext cx="9143998" cy="407378"/>
            </a:xfrm>
            <a:prstGeom prst="rect">
              <a:avLst/>
            </a:prstGeom>
            <a:grpFill/>
            <a:ln w="12700" cmpd="sng">
              <a:solidFill>
                <a:srgbClr val="0033CC"/>
              </a:solidFill>
              <a:prstDash val="solid"/>
            </a:ln>
          </p:spPr>
          <p:txBody>
            <a:bodyPr anchor="ctr">
              <a:spAutoFit/>
            </a:bodyPr>
            <a:lstStyle/>
            <a:p>
              <a:pPr algn="ctr"/>
              <a:endParaRPr lang="en-US" sz="1361"/>
            </a:p>
          </p:txBody>
        </p:sp>
        <p:pic>
          <p:nvPicPr>
            <p:cNvPr id="10" name="Image 4">
              <a:extLst>
                <a:ext uri="{FF2B5EF4-FFF2-40B4-BE49-F238E27FC236}">
                  <a16:creationId xmlns:a16="http://schemas.microsoft.com/office/drawing/2014/main" id="{9AA438DD-4F15-B347-AED9-9375BAAAABEB}"/>
                </a:ext>
              </a:extLst>
            </p:cNvPr>
            <p:cNvPicPr>
              <a:picLocks noChangeAspect="1" noChangeArrowheads="1"/>
            </p:cNvPicPr>
            <p:nvPr/>
          </p:nvPicPr>
          <p:blipFill>
            <a:blip r:embed="rId3"/>
            <a:stretch>
              <a:fillRect/>
            </a:stretch>
          </p:blipFill>
          <p:spPr>
            <a:xfrm>
              <a:off x="926591" y="460259"/>
              <a:ext cx="8839198" cy="6530975"/>
            </a:xfrm>
            <a:prstGeom prst="rect">
              <a:avLst/>
            </a:prstGeom>
            <a:grpFill/>
            <a:ln>
              <a:noFill/>
            </a:ln>
          </p:spPr>
        </p:pic>
      </p:grpSp>
    </p:spTree>
    <p:extLst>
      <p:ext uri="{BB962C8B-B14F-4D97-AF65-F5344CB8AC3E}">
        <p14:creationId xmlns:p14="http://schemas.microsoft.com/office/powerpoint/2010/main" val="3271571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7" name="CasellaDiTesto 6">
            <a:extLst>
              <a:ext uri="{FF2B5EF4-FFF2-40B4-BE49-F238E27FC236}">
                <a16:creationId xmlns:a16="http://schemas.microsoft.com/office/drawing/2014/main" id="{22A3FBDF-22B9-4461-A38B-2EA3177AEA71}"/>
              </a:ext>
            </a:extLst>
          </p:cNvPr>
          <p:cNvSpPr txBox="1"/>
          <p:nvPr/>
        </p:nvSpPr>
        <p:spPr>
          <a:xfrm>
            <a:off x="957008" y="610330"/>
            <a:ext cx="8186992" cy="400110"/>
          </a:xfrm>
          <a:prstGeom prst="rect">
            <a:avLst/>
          </a:prstGeom>
          <a:noFill/>
        </p:spPr>
        <p:txBody>
          <a:bodyPr wrap="square" rtlCol="0">
            <a:spAutoFit/>
          </a:bodyPr>
          <a:lstStyle/>
          <a:p>
            <a:r>
              <a:rPr lang="it-IT" sz="2000" b="1" dirty="0">
                <a:solidFill>
                  <a:schemeClr val="accent1">
                    <a:lumMod val="75000"/>
                  </a:schemeClr>
                </a:solidFill>
                <a:highlight>
                  <a:srgbClr val="FFFF00"/>
                </a:highlight>
              </a:rPr>
              <a:t>Custodire il Pianeta – Cambiamenti climatici: Sapiens vs. vulcani</a:t>
            </a:r>
          </a:p>
        </p:txBody>
      </p:sp>
      <p:sp>
        <p:nvSpPr>
          <p:cNvPr id="2" name="TextBox 1">
            <a:extLst>
              <a:ext uri="{FF2B5EF4-FFF2-40B4-BE49-F238E27FC236}">
                <a16:creationId xmlns:a16="http://schemas.microsoft.com/office/drawing/2014/main" id="{EB9A9EA8-FBDE-7D47-AED6-8BDF613E5F4C}"/>
              </a:ext>
            </a:extLst>
          </p:cNvPr>
          <p:cNvSpPr txBox="1"/>
          <p:nvPr/>
        </p:nvSpPr>
        <p:spPr>
          <a:xfrm>
            <a:off x="808264" y="1661958"/>
            <a:ext cx="8204539" cy="3561231"/>
          </a:xfrm>
          <a:prstGeom prst="rect">
            <a:avLst/>
          </a:prstGeom>
          <a:noFill/>
        </p:spPr>
        <p:txBody>
          <a:bodyPr wrap="square" rtlCol="0">
            <a:spAutoFit/>
          </a:bodyPr>
          <a:lstStyle/>
          <a:p>
            <a:pPr>
              <a:lnSpc>
                <a:spcPct val="150000"/>
              </a:lnSpc>
              <a:buClr>
                <a:srgbClr val="FFFF00"/>
              </a:buCl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Vulcani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cosa</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succede</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durante</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un’eruzione</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vulcanica</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a:t>
            </a:r>
          </a:p>
          <a:p>
            <a:pPr>
              <a:lnSpc>
                <a:spcPct val="150000"/>
              </a:lnSpc>
              <a:buClr>
                <a:srgbClr val="FFFF00"/>
              </a:buCl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 Come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puo</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l’attivita</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vulcanica</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influenzare</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il</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clima</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a:t>
            </a:r>
          </a:p>
          <a:p>
            <a:pPr>
              <a:lnSpc>
                <a:spcPct val="150000"/>
              </a:lnSpc>
              <a:buClr>
                <a:srgbClr val="FFFF00"/>
              </a:buCl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Eruzioni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recenti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forniscono</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buoni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dati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a:t>
            </a:r>
          </a:p>
          <a:p>
            <a:pPr>
              <a:lnSpc>
                <a:spcPct val="150000"/>
              </a:lnSpc>
              <a:buClr>
                <a:srgbClr val="FFFF00"/>
              </a:buCl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Osservazioni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da satellite (TOMS,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dati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strumentali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a:t>
            </a:r>
          </a:p>
          <a:p>
            <a:pPr>
              <a:lnSpc>
                <a:spcPct val="150000"/>
              </a:lnSpc>
              <a:buClr>
                <a:srgbClr val="FFFF00"/>
              </a:buCl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Eruzioni</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piu</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antiche</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 Perche’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investigare</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il</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passato</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a:t>
            </a:r>
          </a:p>
          <a:p>
            <a:pPr>
              <a:lnSpc>
                <a:spcPct val="150000"/>
              </a:lnSpc>
              <a:buClr>
                <a:srgbClr val="FFFF00"/>
              </a:buClr>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000" dirty="0" err="1">
                <a:latin typeface="Arial" panose="020B0604020202020204" pitchFamily="34" charset="0"/>
                <a:ea typeface="ＭＳ Ｐゴシック" panose="020B0600070205080204" pitchFamily="34" charset="-128"/>
                <a:cs typeface="Arial" panose="020B0604020202020204" pitchFamily="34" charset="0"/>
              </a:rPr>
              <a:t>Conclusioni</a:t>
            </a: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lvl="1">
              <a:lnSpc>
                <a:spcPct val="150000"/>
              </a:lnSpc>
              <a:buClr>
                <a:srgbClr val="FFFF00"/>
              </a:buClr>
            </a:pP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Effetti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vulcanici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sono</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importanti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su</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una scale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temporale</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1-4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anni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per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grandi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eruzioni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penetranti</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la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stratosfera</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ricche</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in S;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cenere</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polvere</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sono</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meno</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600" dirty="0" err="1">
                <a:latin typeface="Arial" panose="020B0604020202020204" pitchFamily="34" charset="0"/>
                <a:ea typeface="ＭＳ Ｐゴシック" panose="020B0600070205080204" pitchFamily="34" charset="-128"/>
                <a:cs typeface="Arial" panose="020B0604020202020204" pitchFamily="34" charset="0"/>
              </a:rPr>
              <a:t>importanti</a:t>
            </a:r>
            <a:endParaRPr lang="en-US" sz="1600" dirty="0"/>
          </a:p>
        </p:txBody>
      </p:sp>
      <p:sp>
        <p:nvSpPr>
          <p:cNvPr id="3" name="TextBox 2">
            <a:extLst>
              <a:ext uri="{FF2B5EF4-FFF2-40B4-BE49-F238E27FC236}">
                <a16:creationId xmlns:a16="http://schemas.microsoft.com/office/drawing/2014/main" id="{019B516D-A312-C349-A928-242C2D530F23}"/>
              </a:ext>
            </a:extLst>
          </p:cNvPr>
          <p:cNvSpPr txBox="1"/>
          <p:nvPr/>
        </p:nvSpPr>
        <p:spPr>
          <a:xfrm>
            <a:off x="8869" y="1182087"/>
            <a:ext cx="9144000" cy="461665"/>
          </a:xfrm>
          <a:prstGeom prst="rect">
            <a:avLst/>
          </a:prstGeom>
          <a:noFill/>
        </p:spPr>
        <p:txBody>
          <a:bodyPr wrap="square" rtlCol="0">
            <a:spAutoFit/>
          </a:bodyPr>
          <a:lstStyle/>
          <a:p>
            <a:pPr algn="ctr"/>
            <a:r>
              <a:rPr lang="en-US" altLang="en-US" sz="2400" b="1" u="sng" dirty="0">
                <a:ea typeface="ＭＳ Ｐゴシック" panose="020B0600070205080204" pitchFamily="34" charset="-128"/>
              </a:rPr>
              <a:t>VULCANI E CLIMA</a:t>
            </a:r>
            <a:endParaRPr lang="en-US" sz="2400" dirty="0"/>
          </a:p>
        </p:txBody>
      </p:sp>
    </p:spTree>
    <p:extLst>
      <p:ext uri="{BB962C8B-B14F-4D97-AF65-F5344CB8AC3E}">
        <p14:creationId xmlns:p14="http://schemas.microsoft.com/office/powerpoint/2010/main" val="33888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131384"/>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Picture 3">
            <a:extLst>
              <a:ext uri="{FF2B5EF4-FFF2-40B4-BE49-F238E27FC236}">
                <a16:creationId xmlns:a16="http://schemas.microsoft.com/office/drawing/2014/main" id="{7A2DF275-844D-5241-A1E0-3DF1327D4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235"/>
          <a:stretch/>
        </p:blipFill>
        <p:spPr bwMode="auto">
          <a:xfrm>
            <a:off x="-1" y="1417125"/>
            <a:ext cx="8740357" cy="412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2">
            <a:extLst>
              <a:ext uri="{FF2B5EF4-FFF2-40B4-BE49-F238E27FC236}">
                <a16:creationId xmlns:a16="http://schemas.microsoft.com/office/drawing/2014/main" id="{272BB88C-E940-384C-8FE5-D1D459CAC84E}"/>
              </a:ext>
            </a:extLst>
          </p:cNvPr>
          <p:cNvSpPr txBox="1">
            <a:spLocks noChangeArrowheads="1"/>
          </p:cNvSpPr>
          <p:nvPr/>
        </p:nvSpPr>
        <p:spPr>
          <a:xfrm>
            <a:off x="403644" y="1208245"/>
            <a:ext cx="8583232" cy="459053"/>
          </a:xfrm>
          <a:prstGeom prst="rect">
            <a:avLst/>
          </a:prstGeom>
        </p:spPr>
        <p:txBody>
          <a:bodyPr vert="horz" lIns="91440" tIns="45720" rIns="91440" bIns="45720" rtlCol="0" anchor="b">
            <a:normAutofit fontScale="6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u="sng" dirty="0" err="1">
                <a:solidFill>
                  <a:srgbClr val="002060"/>
                </a:solidFill>
                <a:latin typeface="+mn-lt"/>
                <a:ea typeface="ＭＳ Ｐゴシック" panose="020B0600070205080204" pitchFamily="34" charset="-128"/>
              </a:rPr>
              <a:t>Variazione</a:t>
            </a:r>
            <a:r>
              <a:rPr lang="en-US" altLang="en-US" u="sng" dirty="0">
                <a:solidFill>
                  <a:srgbClr val="002060"/>
                </a:solidFill>
                <a:latin typeface="+mn-lt"/>
                <a:ea typeface="ＭＳ Ｐゴシック" panose="020B0600070205080204" pitchFamily="34" charset="-128"/>
              </a:rPr>
              <a:t> T </a:t>
            </a:r>
            <a:r>
              <a:rPr lang="en-US" altLang="en-US" u="sng" dirty="0" err="1">
                <a:solidFill>
                  <a:srgbClr val="002060"/>
                </a:solidFill>
                <a:latin typeface="+mn-lt"/>
                <a:ea typeface="ＭＳ Ｐゴシック" panose="020B0600070205080204" pitchFamily="34" charset="-128"/>
              </a:rPr>
              <a:t>globale</a:t>
            </a:r>
            <a:r>
              <a:rPr lang="en-US" altLang="en-US" u="sng" dirty="0">
                <a:solidFill>
                  <a:srgbClr val="002060"/>
                </a:solidFill>
                <a:latin typeface="+mn-lt"/>
                <a:ea typeface="ＭＳ Ｐゴシック" panose="020B0600070205080204" pitchFamily="34" charset="-128"/>
              </a:rPr>
              <a:t> e </a:t>
            </a:r>
            <a:r>
              <a:rPr lang="en-US" altLang="en-US" u="sng" dirty="0" err="1">
                <a:solidFill>
                  <a:srgbClr val="002060"/>
                </a:solidFill>
                <a:latin typeface="+mn-lt"/>
                <a:ea typeface="ＭＳ Ｐゴシック" panose="020B0600070205080204" pitchFamily="34" charset="-128"/>
              </a:rPr>
              <a:t>emissione</a:t>
            </a:r>
            <a:r>
              <a:rPr lang="en-US" altLang="en-US" u="sng" dirty="0">
                <a:solidFill>
                  <a:srgbClr val="002060"/>
                </a:solidFill>
                <a:latin typeface="+mn-lt"/>
                <a:ea typeface="ＭＳ Ｐゴシック" panose="020B0600070205080204" pitchFamily="34" charset="-128"/>
              </a:rPr>
              <a:t> di S </a:t>
            </a:r>
            <a:r>
              <a:rPr lang="en-US" altLang="en-US" u="sng" dirty="0" err="1">
                <a:solidFill>
                  <a:srgbClr val="002060"/>
                </a:solidFill>
                <a:latin typeface="+mn-lt"/>
                <a:ea typeface="ＭＳ Ｐゴシック" panose="020B0600070205080204" pitchFamily="34" charset="-128"/>
              </a:rPr>
              <a:t>vulcanico</a:t>
            </a:r>
            <a:endParaRPr lang="en-US" altLang="en-US" dirty="0">
              <a:solidFill>
                <a:srgbClr val="002060"/>
              </a:solidFill>
              <a:latin typeface="+mn-lt"/>
              <a:ea typeface="ＭＳ Ｐゴシック" panose="020B0600070205080204" pitchFamily="34" charset="-128"/>
            </a:endParaRPr>
          </a:p>
        </p:txBody>
      </p:sp>
      <p:sp>
        <p:nvSpPr>
          <p:cNvPr id="10" name="Text Box 4">
            <a:extLst>
              <a:ext uri="{FF2B5EF4-FFF2-40B4-BE49-F238E27FC236}">
                <a16:creationId xmlns:a16="http://schemas.microsoft.com/office/drawing/2014/main" id="{06938D90-82C9-C14F-9886-F1DEE937B630}"/>
              </a:ext>
            </a:extLst>
          </p:cNvPr>
          <p:cNvSpPr txBox="1">
            <a:spLocks noChangeArrowheads="1"/>
          </p:cNvSpPr>
          <p:nvPr/>
        </p:nvSpPr>
        <p:spPr bwMode="auto">
          <a:xfrm>
            <a:off x="6334543" y="1850382"/>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dirty="0">
                <a:solidFill>
                  <a:schemeClr val="hlink"/>
                </a:solidFill>
                <a:latin typeface="Arial" panose="020B0604020202020204" pitchFamily="34" charset="0"/>
                <a:cs typeface="Arial" panose="020B0604020202020204" pitchFamily="34" charset="0"/>
              </a:rPr>
              <a:t>∆T = 5.9e5([S]</a:t>
            </a:r>
            <a:r>
              <a:rPr lang="en-US" altLang="en-US" sz="2000" baseline="30000" dirty="0">
                <a:solidFill>
                  <a:schemeClr val="hlink"/>
                </a:solidFill>
                <a:latin typeface="Arial" panose="020B0604020202020204" pitchFamily="34" charset="0"/>
                <a:cs typeface="Arial" panose="020B0604020202020204" pitchFamily="34" charset="0"/>
              </a:rPr>
              <a:t>0.31</a:t>
            </a:r>
            <a:r>
              <a:rPr lang="en-US" altLang="en-US" sz="2000" dirty="0">
                <a:solidFill>
                  <a:schemeClr val="hlink"/>
                </a:solidFill>
                <a:latin typeface="Arial" panose="020B0604020202020204" pitchFamily="34" charset="0"/>
                <a:cs typeface="Arial" panose="020B0604020202020204" pitchFamily="34" charset="0"/>
              </a:rPr>
              <a:t>)</a:t>
            </a: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24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7" name="CasellaDiTesto 6">
            <a:extLst>
              <a:ext uri="{FF2B5EF4-FFF2-40B4-BE49-F238E27FC236}">
                <a16:creationId xmlns:a16="http://schemas.microsoft.com/office/drawing/2014/main" id="{22A3FBDF-22B9-4461-A38B-2EA3177AEA71}"/>
              </a:ext>
            </a:extLst>
          </p:cNvPr>
          <p:cNvSpPr txBox="1"/>
          <p:nvPr/>
        </p:nvSpPr>
        <p:spPr>
          <a:xfrm>
            <a:off x="957008" y="610330"/>
            <a:ext cx="8186992" cy="400110"/>
          </a:xfrm>
          <a:prstGeom prst="rect">
            <a:avLst/>
          </a:prstGeom>
          <a:noFill/>
        </p:spPr>
        <p:txBody>
          <a:bodyPr wrap="square" rtlCol="0">
            <a:spAutoFit/>
          </a:bodyPr>
          <a:lstStyle/>
          <a:p>
            <a:r>
              <a:rPr lang="it-IT" sz="2000" b="1" dirty="0">
                <a:solidFill>
                  <a:schemeClr val="accent1">
                    <a:lumMod val="75000"/>
                  </a:schemeClr>
                </a:solidFill>
                <a:highlight>
                  <a:srgbClr val="FFFF00"/>
                </a:highlight>
              </a:rPr>
              <a:t>Custodire il Pianeta – Cambiamenti climatici: Sapiens vs. vulcani</a:t>
            </a:r>
          </a:p>
        </p:txBody>
      </p:sp>
      <p:pic>
        <p:nvPicPr>
          <p:cNvPr id="3" name="Picture 2" descr="A screenshot of a cell phone&#10;&#10;Description automatically generated">
            <a:extLst>
              <a:ext uri="{FF2B5EF4-FFF2-40B4-BE49-F238E27FC236}">
                <a16:creationId xmlns:a16="http://schemas.microsoft.com/office/drawing/2014/main" id="{2A6FE792-AC1D-0548-A1AF-C96A31A20FFF}"/>
              </a:ext>
            </a:extLst>
          </p:cNvPr>
          <p:cNvPicPr>
            <a:picLocks noChangeAspect="1"/>
          </p:cNvPicPr>
          <p:nvPr/>
        </p:nvPicPr>
        <p:blipFill>
          <a:blip r:embed="rId4"/>
          <a:stretch>
            <a:fillRect/>
          </a:stretch>
        </p:blipFill>
        <p:spPr>
          <a:xfrm>
            <a:off x="975971" y="584060"/>
            <a:ext cx="6983997" cy="5022575"/>
          </a:xfrm>
          <a:prstGeom prst="rect">
            <a:avLst/>
          </a:prstGeom>
        </p:spPr>
      </p:pic>
      <p:sp>
        <p:nvSpPr>
          <p:cNvPr id="8" name="TextBox 7">
            <a:extLst>
              <a:ext uri="{FF2B5EF4-FFF2-40B4-BE49-F238E27FC236}">
                <a16:creationId xmlns:a16="http://schemas.microsoft.com/office/drawing/2014/main" id="{17C2E6C1-C4DE-C24A-97DD-68336406928C}"/>
              </a:ext>
            </a:extLst>
          </p:cNvPr>
          <p:cNvSpPr txBox="1"/>
          <p:nvPr/>
        </p:nvSpPr>
        <p:spPr>
          <a:xfrm>
            <a:off x="8255421" y="5104670"/>
            <a:ext cx="816475" cy="553998"/>
          </a:xfrm>
          <a:prstGeom prst="rect">
            <a:avLst/>
          </a:prstGeom>
          <a:noFill/>
        </p:spPr>
        <p:txBody>
          <a:bodyPr wrap="square" rtlCol="0">
            <a:spAutoFit/>
          </a:bodyPr>
          <a:lstStyle/>
          <a:p>
            <a:r>
              <a:rPr lang="en-US" sz="1000" dirty="0"/>
              <a:t>McCormick et al, 1995, Nature</a:t>
            </a:r>
          </a:p>
        </p:txBody>
      </p:sp>
    </p:spTree>
    <p:extLst>
      <p:ext uri="{BB962C8B-B14F-4D97-AF65-F5344CB8AC3E}">
        <p14:creationId xmlns:p14="http://schemas.microsoft.com/office/powerpoint/2010/main" val="71088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pinatubo-plinian.jpg                                           0005982FOSX                            BC405FF2:">
            <a:extLst>
              <a:ext uri="{FF2B5EF4-FFF2-40B4-BE49-F238E27FC236}">
                <a16:creationId xmlns:a16="http://schemas.microsoft.com/office/drawing/2014/main" id="{5F5198F1-71F0-3745-9A5B-66DADDD5D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52170"/>
            <a:ext cx="3958167" cy="369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a:extLst>
              <a:ext uri="{FF2B5EF4-FFF2-40B4-BE49-F238E27FC236}">
                <a16:creationId xmlns:a16="http://schemas.microsoft.com/office/drawing/2014/main" id="{5DF5CC2E-A6A7-8343-833C-5A621C93DDA4}"/>
              </a:ext>
            </a:extLst>
          </p:cNvPr>
          <p:cNvSpPr txBox="1">
            <a:spLocks noChangeArrowheads="1"/>
          </p:cNvSpPr>
          <p:nvPr/>
        </p:nvSpPr>
        <p:spPr bwMode="auto">
          <a:xfrm>
            <a:off x="5204006" y="1629211"/>
            <a:ext cx="371805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solidFill>
                  <a:srgbClr val="0000FF"/>
                </a:solidFill>
                <a:latin typeface="+mn-lt"/>
              </a:rPr>
              <a:t>Pinatubo</a:t>
            </a:r>
            <a:r>
              <a:rPr lang="en-US" altLang="en-US" sz="2000" dirty="0">
                <a:latin typeface="+mn-lt"/>
              </a:rPr>
              <a:t> -&gt; 20 Mt SO2</a:t>
            </a:r>
          </a:p>
          <a:p>
            <a:endParaRPr lang="en-US" altLang="en-US" sz="2000" dirty="0">
              <a:latin typeface="+mn-lt"/>
            </a:endParaRPr>
          </a:p>
          <a:p>
            <a:r>
              <a:rPr lang="en-US" altLang="en-US" sz="2000" dirty="0">
                <a:solidFill>
                  <a:srgbClr val="0000FF"/>
                </a:solidFill>
                <a:latin typeface="+mn-lt"/>
              </a:rPr>
              <a:t>Toba, Indonesia, 73 ka</a:t>
            </a:r>
            <a:endParaRPr lang="en-US" altLang="en-US" sz="2000" dirty="0">
              <a:latin typeface="+mn-lt"/>
            </a:endParaRPr>
          </a:p>
          <a:p>
            <a:r>
              <a:rPr lang="en-US" altLang="en-US" sz="2000" dirty="0">
                <a:latin typeface="+mn-lt"/>
              </a:rPr>
              <a:t>-&gt;1-5 Gt SO</a:t>
            </a:r>
            <a:r>
              <a:rPr lang="en-US" altLang="en-US" sz="2000" baseline="-25000" dirty="0">
                <a:latin typeface="+mn-lt"/>
              </a:rPr>
              <a:t>2</a:t>
            </a:r>
            <a:endParaRPr lang="en-US" altLang="en-US" sz="2000" dirty="0">
              <a:latin typeface="+mn-lt"/>
            </a:endParaRPr>
          </a:p>
          <a:p>
            <a:r>
              <a:rPr lang="en-US" altLang="en-US" sz="2000" dirty="0">
                <a:latin typeface="+mn-lt"/>
              </a:rPr>
              <a:t>3-5  °C cooling, 3-5 </a:t>
            </a:r>
            <a:r>
              <a:rPr lang="en-US" altLang="en-US" sz="2000" dirty="0" err="1">
                <a:latin typeface="+mn-lt"/>
              </a:rPr>
              <a:t>anni</a:t>
            </a:r>
            <a:endParaRPr lang="en-US" altLang="en-US" sz="2000" dirty="0">
              <a:latin typeface="+mn-lt"/>
            </a:endParaRPr>
          </a:p>
          <a:p>
            <a:endParaRPr lang="en-US" altLang="en-US" sz="2000" dirty="0">
              <a:latin typeface="+mn-lt"/>
            </a:endParaRPr>
          </a:p>
          <a:p>
            <a:r>
              <a:rPr lang="en-US" altLang="en-US" sz="2000" dirty="0" err="1">
                <a:solidFill>
                  <a:srgbClr val="0000FF"/>
                </a:solidFill>
                <a:latin typeface="+mn-lt"/>
              </a:rPr>
              <a:t>Roza</a:t>
            </a:r>
            <a:r>
              <a:rPr lang="en-US" altLang="en-US" sz="2000" dirty="0">
                <a:solidFill>
                  <a:srgbClr val="0000FF"/>
                </a:solidFill>
                <a:latin typeface="+mn-lt"/>
              </a:rPr>
              <a:t> Flood basalts (WA) ~15Ma</a:t>
            </a:r>
          </a:p>
          <a:p>
            <a:r>
              <a:rPr lang="en-US" altLang="en-US" sz="2000" dirty="0">
                <a:latin typeface="+mn-lt"/>
              </a:rPr>
              <a:t>-&gt;12,5 Gt SO</a:t>
            </a:r>
            <a:r>
              <a:rPr lang="en-US" altLang="en-US" sz="2000" baseline="-25000" dirty="0">
                <a:latin typeface="+mn-lt"/>
              </a:rPr>
              <a:t>2</a:t>
            </a:r>
            <a:r>
              <a:rPr lang="en-US" altLang="en-US" sz="2000" dirty="0">
                <a:latin typeface="+mn-lt"/>
              </a:rPr>
              <a:t> in ~10 </a:t>
            </a:r>
            <a:r>
              <a:rPr lang="en-US" altLang="en-US" sz="2000" dirty="0" err="1">
                <a:latin typeface="+mn-lt"/>
              </a:rPr>
              <a:t>anni</a:t>
            </a:r>
            <a:endParaRPr lang="en-US" altLang="en-US" sz="2000" dirty="0">
              <a:latin typeface="+mn-lt"/>
            </a:endParaRPr>
          </a:p>
          <a:p>
            <a:r>
              <a:rPr lang="en-US" altLang="en-US" sz="2000" dirty="0">
                <a:latin typeface="+mn-lt"/>
              </a:rPr>
              <a:t>?volcanic winter, 5-15° cooling</a:t>
            </a:r>
          </a:p>
          <a:p>
            <a:r>
              <a:rPr lang="en-US" altLang="en-US" sz="2000" dirty="0">
                <a:latin typeface="+mn-lt"/>
              </a:rPr>
              <a:t>400 Mt HCl, &gt;1000 Mt HF</a:t>
            </a:r>
          </a:p>
          <a:p>
            <a:r>
              <a:rPr lang="en-US" altLang="en-US" sz="2000" dirty="0">
                <a:latin typeface="+mn-lt"/>
              </a:rPr>
              <a:t>?ozone depletion</a:t>
            </a:r>
          </a:p>
        </p:txBody>
      </p:sp>
      <p:sp>
        <p:nvSpPr>
          <p:cNvPr id="58372" name="Text Box 5">
            <a:extLst>
              <a:ext uri="{FF2B5EF4-FFF2-40B4-BE49-F238E27FC236}">
                <a16:creationId xmlns:a16="http://schemas.microsoft.com/office/drawing/2014/main" id="{E2DA6517-6265-7F4B-AFBF-B226E352B3FE}"/>
              </a:ext>
            </a:extLst>
          </p:cNvPr>
          <p:cNvSpPr txBox="1">
            <a:spLocks noChangeArrowheads="1"/>
          </p:cNvSpPr>
          <p:nvPr/>
        </p:nvSpPr>
        <p:spPr bwMode="auto">
          <a:xfrm>
            <a:off x="600927" y="5187890"/>
            <a:ext cx="84709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err="1">
                <a:solidFill>
                  <a:srgbClr val="0000FF"/>
                </a:solidFill>
                <a:highlight>
                  <a:srgbClr val="FFFF00"/>
                </a:highlight>
                <a:latin typeface="+mn-lt"/>
              </a:rPr>
              <a:t>Campi</a:t>
            </a:r>
            <a:r>
              <a:rPr lang="en-US" altLang="en-US" sz="2000" dirty="0">
                <a:solidFill>
                  <a:srgbClr val="0000FF"/>
                </a:solidFill>
                <a:highlight>
                  <a:srgbClr val="FFFF00"/>
                </a:highlight>
                <a:latin typeface="+mn-lt"/>
              </a:rPr>
              <a:t> </a:t>
            </a:r>
            <a:r>
              <a:rPr lang="en-US" altLang="en-US" sz="2000" dirty="0" err="1">
                <a:solidFill>
                  <a:srgbClr val="0000FF"/>
                </a:solidFill>
                <a:highlight>
                  <a:srgbClr val="FFFF00"/>
                </a:highlight>
                <a:latin typeface="+mn-lt"/>
              </a:rPr>
              <a:t>Flegrei</a:t>
            </a:r>
            <a:r>
              <a:rPr lang="en-US" altLang="en-US" sz="2000" dirty="0">
                <a:solidFill>
                  <a:srgbClr val="0000FF"/>
                </a:solidFill>
                <a:highlight>
                  <a:srgbClr val="FFFF00"/>
                </a:highlight>
                <a:latin typeface="+mn-lt"/>
              </a:rPr>
              <a:t>, Napoli</a:t>
            </a:r>
            <a:r>
              <a:rPr lang="en-US" altLang="en-US" sz="2000" dirty="0">
                <a:highlight>
                  <a:srgbClr val="FFFF00"/>
                </a:highlight>
                <a:latin typeface="+mn-lt"/>
              </a:rPr>
              <a:t> - 39 ka, &gt;200 km</a:t>
            </a:r>
            <a:r>
              <a:rPr lang="en-US" altLang="en-US" sz="2000" baseline="30000" dirty="0">
                <a:highlight>
                  <a:srgbClr val="FFFF00"/>
                </a:highlight>
                <a:latin typeface="+mn-lt"/>
              </a:rPr>
              <a:t>3</a:t>
            </a:r>
            <a:r>
              <a:rPr lang="en-US" altLang="en-US" sz="2000" dirty="0">
                <a:highlight>
                  <a:srgbClr val="FFFF00"/>
                </a:highlight>
                <a:latin typeface="+mn-lt"/>
              </a:rPr>
              <a:t> </a:t>
            </a:r>
            <a:r>
              <a:rPr lang="en-US" altLang="en-US" sz="2000" dirty="0" err="1">
                <a:highlight>
                  <a:srgbClr val="FFFF00"/>
                </a:highlight>
                <a:latin typeface="+mn-lt"/>
              </a:rPr>
              <a:t>prodotti</a:t>
            </a:r>
            <a:r>
              <a:rPr lang="en-US" altLang="en-US" sz="2000" dirty="0">
                <a:highlight>
                  <a:srgbClr val="FFFF00"/>
                </a:highlight>
                <a:latin typeface="+mn-lt"/>
              </a:rPr>
              <a:t>, </a:t>
            </a:r>
            <a:r>
              <a:rPr lang="en-US" altLang="en-US" sz="2000" dirty="0" err="1">
                <a:highlight>
                  <a:srgbClr val="FFFF00"/>
                </a:highlight>
                <a:latin typeface="+mn-lt"/>
              </a:rPr>
              <a:t>emissione</a:t>
            </a:r>
            <a:r>
              <a:rPr lang="en-US" altLang="en-US" sz="2000" dirty="0">
                <a:highlight>
                  <a:srgbClr val="FFFF00"/>
                </a:highlight>
                <a:latin typeface="+mn-lt"/>
              </a:rPr>
              <a:t> di S simile a Toba</a:t>
            </a:r>
          </a:p>
        </p:txBody>
      </p:sp>
      <p:pic>
        <p:nvPicPr>
          <p:cNvPr id="6" name="Immagine 3">
            <a:extLst>
              <a:ext uri="{FF2B5EF4-FFF2-40B4-BE49-F238E27FC236}">
                <a16:creationId xmlns:a16="http://schemas.microsoft.com/office/drawing/2014/main" id="{4F7F7C4B-9B10-274F-AED4-C3A0A130F0CF}"/>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7" name="CasellaDiTesto 5">
            <a:extLst>
              <a:ext uri="{FF2B5EF4-FFF2-40B4-BE49-F238E27FC236}">
                <a16:creationId xmlns:a16="http://schemas.microsoft.com/office/drawing/2014/main" id="{FA054FEB-0C89-1241-A264-12DF6135A3F6}"/>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58369" name="Rectangle 2">
            <a:extLst>
              <a:ext uri="{FF2B5EF4-FFF2-40B4-BE49-F238E27FC236}">
                <a16:creationId xmlns:a16="http://schemas.microsoft.com/office/drawing/2014/main" id="{11EA9296-EED1-2F4F-A090-087FCE076348}"/>
              </a:ext>
            </a:extLst>
          </p:cNvPr>
          <p:cNvSpPr>
            <a:spLocks noGrp="1" noChangeArrowheads="1"/>
          </p:cNvSpPr>
          <p:nvPr>
            <p:ph type="title"/>
          </p:nvPr>
        </p:nvSpPr>
        <p:spPr>
          <a:xfrm>
            <a:off x="1485900" y="1081950"/>
            <a:ext cx="7658100" cy="328083"/>
          </a:xfrm>
        </p:spPr>
        <p:txBody>
          <a:bodyPr>
            <a:noAutofit/>
          </a:bodyPr>
          <a:lstStyle/>
          <a:p>
            <a:r>
              <a:rPr lang="en-US" altLang="en-US" sz="1800" u="sng" dirty="0">
                <a:solidFill>
                  <a:srgbClr val="002060"/>
                </a:solidFill>
                <a:latin typeface="+mn-lt"/>
                <a:ea typeface="ＭＳ Ｐゴシック" panose="020B0600070205080204" pitchFamily="34" charset="-128"/>
              </a:rPr>
              <a:t>Eruzione del Pinatubo e’ </a:t>
            </a:r>
            <a:r>
              <a:rPr lang="en-US" altLang="en-US" sz="1800" u="sng" dirty="0" err="1">
                <a:solidFill>
                  <a:srgbClr val="002060"/>
                </a:solidFill>
                <a:latin typeface="+mn-lt"/>
                <a:ea typeface="ＭＳ Ｐゴシック" panose="020B0600070205080204" pitchFamily="34" charset="-128"/>
              </a:rPr>
              <a:t>piccola</a:t>
            </a:r>
            <a:r>
              <a:rPr lang="en-US" altLang="en-US" sz="1800" u="sng" dirty="0">
                <a:solidFill>
                  <a:srgbClr val="002060"/>
                </a:solidFill>
                <a:latin typeface="+mn-lt"/>
                <a:ea typeface="ＭＳ Ｐゴシック" panose="020B0600070205080204" pitchFamily="34" charset="-128"/>
              </a:rPr>
              <a:t> in </a:t>
            </a:r>
            <a:r>
              <a:rPr lang="en-US" altLang="en-US" sz="1800" u="sng" dirty="0" err="1">
                <a:solidFill>
                  <a:srgbClr val="002060"/>
                </a:solidFill>
                <a:latin typeface="+mn-lt"/>
                <a:ea typeface="ＭＳ Ｐゴシック" panose="020B0600070205080204" pitchFamily="34" charset="-128"/>
              </a:rPr>
              <a:t>confronto</a:t>
            </a:r>
            <a:r>
              <a:rPr lang="en-US" altLang="en-US" sz="1800" u="sng" dirty="0">
                <a:solidFill>
                  <a:srgbClr val="002060"/>
                </a:solidFill>
                <a:latin typeface="+mn-lt"/>
                <a:ea typeface="ＭＳ Ｐゴシック" panose="020B0600070205080204" pitchFamily="34" charset="-128"/>
              </a:rPr>
              <a:t> ad </a:t>
            </a:r>
            <a:r>
              <a:rPr lang="en-US" altLang="en-US" sz="1800" u="sng" dirty="0" err="1">
                <a:solidFill>
                  <a:srgbClr val="002060"/>
                </a:solidFill>
                <a:latin typeface="+mn-lt"/>
                <a:ea typeface="ＭＳ Ｐゴシック" panose="020B0600070205080204" pitchFamily="34" charset="-128"/>
              </a:rPr>
              <a:t>altre</a:t>
            </a:r>
            <a:r>
              <a:rPr lang="en-US" altLang="en-US" sz="1800" u="sng" dirty="0">
                <a:solidFill>
                  <a:srgbClr val="002060"/>
                </a:solidFill>
                <a:latin typeface="+mn-lt"/>
                <a:ea typeface="ＭＳ Ｐゴシック" panose="020B0600070205080204" pitchFamily="34" charset="-128"/>
              </a:rPr>
              <a:t> </a:t>
            </a:r>
            <a:r>
              <a:rPr lang="en-US" altLang="en-US" sz="1800" u="sng" dirty="0" err="1">
                <a:solidFill>
                  <a:srgbClr val="002060"/>
                </a:solidFill>
                <a:latin typeface="+mn-lt"/>
                <a:ea typeface="ＭＳ Ｐゴシック" panose="020B0600070205080204" pitchFamily="34" charset="-128"/>
              </a:rPr>
              <a:t>eruzioni</a:t>
            </a:r>
            <a:r>
              <a:rPr lang="en-US" altLang="en-US" sz="1800" u="sng" dirty="0">
                <a:solidFill>
                  <a:srgbClr val="002060"/>
                </a:solidFill>
                <a:latin typeface="+mn-lt"/>
                <a:ea typeface="ＭＳ Ｐゴシック" panose="020B0600070205080204" pitchFamily="34" charset="-128"/>
              </a:rPr>
              <a:t> </a:t>
            </a:r>
            <a:r>
              <a:rPr lang="en-US" altLang="en-US" sz="1800" u="sng" dirty="0" err="1">
                <a:solidFill>
                  <a:srgbClr val="002060"/>
                </a:solidFill>
                <a:latin typeface="+mn-lt"/>
                <a:ea typeface="ＭＳ Ｐゴシック" panose="020B0600070205080204" pitchFamily="34" charset="-128"/>
              </a:rPr>
              <a:t>conosciute</a:t>
            </a:r>
            <a:endParaRPr lang="en-US" altLang="en-US" sz="1800" dirty="0">
              <a:solidFill>
                <a:srgbClr val="002060"/>
              </a:solidFill>
              <a:latin typeface="+mn-lt"/>
              <a:ea typeface="ＭＳ Ｐゴシック" panose="020B0600070205080204" pitchFamily="34" charset="-128"/>
            </a:endParaRPr>
          </a:p>
        </p:txBody>
      </p:sp>
    </p:spTree>
    <p:extLst>
      <p:ext uri="{BB962C8B-B14F-4D97-AF65-F5344CB8AC3E}">
        <p14:creationId xmlns:p14="http://schemas.microsoft.com/office/powerpoint/2010/main" val="673765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10" name="Picture 9" descr="A screenshot of a cell phone&#10;&#10;Description automatically generated">
            <a:extLst>
              <a:ext uri="{FF2B5EF4-FFF2-40B4-BE49-F238E27FC236}">
                <a16:creationId xmlns:a16="http://schemas.microsoft.com/office/drawing/2014/main" id="{CC550F06-8E4A-8244-AA27-BA6E650A2F3E}"/>
              </a:ext>
            </a:extLst>
          </p:cNvPr>
          <p:cNvPicPr>
            <a:picLocks noChangeAspect="1"/>
          </p:cNvPicPr>
          <p:nvPr/>
        </p:nvPicPr>
        <p:blipFill>
          <a:blip r:embed="rId3"/>
          <a:stretch>
            <a:fillRect/>
          </a:stretch>
        </p:blipFill>
        <p:spPr>
          <a:xfrm>
            <a:off x="957007" y="964750"/>
            <a:ext cx="7335898" cy="4731209"/>
          </a:xfrm>
          <a:prstGeom prst="rect">
            <a:avLst/>
          </a:prstGeom>
        </p:spPr>
      </p:pic>
    </p:spTree>
    <p:extLst>
      <p:ext uri="{BB962C8B-B14F-4D97-AF65-F5344CB8AC3E}">
        <p14:creationId xmlns:p14="http://schemas.microsoft.com/office/powerpoint/2010/main" val="167962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120000" y="94168"/>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7" name="Segnaposto contenuto 3" descr="urlo-di-munch-van-gogh.jpg">
            <a:extLst>
              <a:ext uri="{FF2B5EF4-FFF2-40B4-BE49-F238E27FC236}">
                <a16:creationId xmlns:a16="http://schemas.microsoft.com/office/drawing/2014/main" id="{43EC62BC-1D99-D14D-9F41-A1127165F9FD}"/>
              </a:ext>
            </a:extLst>
          </p:cNvPr>
          <p:cNvPicPr>
            <a:picLocks noChangeAspect="1"/>
          </p:cNvPicPr>
          <p:nvPr/>
        </p:nvPicPr>
        <p:blipFill>
          <a:blip r:embed="rId3" cstate="print"/>
          <a:stretch>
            <a:fillRect/>
          </a:stretch>
        </p:blipFill>
        <p:spPr>
          <a:xfrm>
            <a:off x="1278384" y="653750"/>
            <a:ext cx="3593649" cy="5027183"/>
          </a:xfrm>
          <a:prstGeom prst="rect">
            <a:avLst/>
          </a:prstGeom>
        </p:spPr>
      </p:pic>
      <p:sp>
        <p:nvSpPr>
          <p:cNvPr id="8" name="Titolo 13">
            <a:extLst>
              <a:ext uri="{FF2B5EF4-FFF2-40B4-BE49-F238E27FC236}">
                <a16:creationId xmlns:a16="http://schemas.microsoft.com/office/drawing/2014/main" id="{8445066C-A712-7C4A-8CE8-5A9DA5D766AA}"/>
              </a:ext>
            </a:extLst>
          </p:cNvPr>
          <p:cNvSpPr txBox="1">
            <a:spLocks/>
          </p:cNvSpPr>
          <p:nvPr/>
        </p:nvSpPr>
        <p:spPr>
          <a:xfrm>
            <a:off x="5534829" y="4189519"/>
            <a:ext cx="3120347" cy="1210282"/>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it-IT" sz="1800" dirty="0">
                <a:latin typeface="+mn-lt"/>
              </a:rPr>
              <a:t>Il pessimo clima nel 1816 (</a:t>
            </a:r>
            <a:r>
              <a:rPr lang="it-IT" sz="1800" dirty="0">
                <a:solidFill>
                  <a:srgbClr val="FF0000"/>
                </a:solidFill>
                <a:latin typeface="+mn-lt"/>
              </a:rPr>
              <a:t>ANNO SENZA ESTATE</a:t>
            </a:r>
            <a:r>
              <a:rPr lang="it-IT" sz="1800" dirty="0">
                <a:latin typeface="+mn-lt"/>
              </a:rPr>
              <a:t>) dopo l’eruzione del </a:t>
            </a:r>
            <a:r>
              <a:rPr lang="it-IT" sz="1800" dirty="0" err="1">
                <a:latin typeface="+mn-lt"/>
              </a:rPr>
              <a:t>Tambora</a:t>
            </a:r>
            <a:r>
              <a:rPr lang="it-IT" sz="1800" dirty="0">
                <a:latin typeface="+mn-lt"/>
              </a:rPr>
              <a:t> </a:t>
            </a:r>
            <a:r>
              <a:rPr lang="it-IT" sz="1800" dirty="0" err="1">
                <a:latin typeface="+mn-lt"/>
              </a:rPr>
              <a:t>ispiro’</a:t>
            </a:r>
            <a:r>
              <a:rPr lang="it-IT" sz="1800" dirty="0">
                <a:latin typeface="+mn-lt"/>
              </a:rPr>
              <a:t> Mary </a:t>
            </a:r>
            <a:r>
              <a:rPr lang="it-IT" sz="1800" dirty="0" err="1">
                <a:latin typeface="+mn-lt"/>
              </a:rPr>
              <a:t>Shelly</a:t>
            </a:r>
            <a:r>
              <a:rPr lang="it-IT" sz="1800" dirty="0">
                <a:latin typeface="+mn-lt"/>
              </a:rPr>
              <a:t> a scrivere il romanzo di  Frankenstein</a:t>
            </a:r>
            <a:r>
              <a:rPr lang="it-IT" sz="1800" dirty="0"/>
              <a:t> …</a:t>
            </a:r>
            <a:r>
              <a:rPr lang="it-IT" sz="1800" dirty="0">
                <a:latin typeface="+mn-lt"/>
              </a:rPr>
              <a:t>  </a:t>
            </a:r>
          </a:p>
        </p:txBody>
      </p:sp>
      <p:sp>
        <p:nvSpPr>
          <p:cNvPr id="2" name="Rectangle 1">
            <a:extLst>
              <a:ext uri="{FF2B5EF4-FFF2-40B4-BE49-F238E27FC236}">
                <a16:creationId xmlns:a16="http://schemas.microsoft.com/office/drawing/2014/main" id="{D4AF8D60-190E-174E-8DC1-C5A1A08BBF5F}"/>
              </a:ext>
            </a:extLst>
          </p:cNvPr>
          <p:cNvSpPr/>
          <p:nvPr/>
        </p:nvSpPr>
        <p:spPr>
          <a:xfrm>
            <a:off x="5534829" y="674142"/>
            <a:ext cx="3394628" cy="3139321"/>
          </a:xfrm>
          <a:prstGeom prst="rect">
            <a:avLst/>
          </a:prstGeom>
        </p:spPr>
        <p:txBody>
          <a:bodyPr wrap="square">
            <a:spAutoFit/>
          </a:bodyPr>
          <a:lstStyle/>
          <a:p>
            <a:pPr defTabSz="761970"/>
            <a:r>
              <a:rPr lang="en-US" dirty="0">
                <a:solidFill>
                  <a:prstClr val="black"/>
                </a:solidFill>
              </a:rPr>
              <a:t>Il </a:t>
            </a:r>
            <a:r>
              <a:rPr lang="en-US" dirty="0" err="1">
                <a:solidFill>
                  <a:prstClr val="black"/>
                </a:solidFill>
              </a:rPr>
              <a:t>famoso</a:t>
            </a:r>
            <a:r>
              <a:rPr lang="en-US" dirty="0">
                <a:solidFill>
                  <a:prstClr val="black"/>
                </a:solidFill>
              </a:rPr>
              <a:t> </a:t>
            </a:r>
            <a:r>
              <a:rPr lang="en-US" dirty="0" err="1">
                <a:solidFill>
                  <a:prstClr val="black"/>
                </a:solidFill>
              </a:rPr>
              <a:t>quadro</a:t>
            </a:r>
            <a:r>
              <a:rPr lang="en-US" dirty="0">
                <a:solidFill>
                  <a:prstClr val="black"/>
                </a:solidFill>
              </a:rPr>
              <a:t> di Munch del 1893  </a:t>
            </a:r>
            <a:r>
              <a:rPr lang="en-US" b="1" dirty="0">
                <a:solidFill>
                  <a:srgbClr val="FF0000"/>
                </a:solidFill>
              </a:rPr>
              <a:t>”</a:t>
            </a:r>
            <a:r>
              <a:rPr lang="en-US" b="1" dirty="0" err="1">
                <a:solidFill>
                  <a:srgbClr val="FF0000"/>
                </a:solidFill>
              </a:rPr>
              <a:t>l’urlo</a:t>
            </a:r>
            <a:r>
              <a:rPr lang="en-US" b="1" dirty="0">
                <a:solidFill>
                  <a:srgbClr val="FF0000"/>
                </a:solidFill>
              </a:rPr>
              <a:t>”</a:t>
            </a:r>
            <a:r>
              <a:rPr lang="en-US" dirty="0">
                <a:solidFill>
                  <a:srgbClr val="FF0000"/>
                </a:solidFill>
              </a:rPr>
              <a:t> </a:t>
            </a:r>
            <a:r>
              <a:rPr lang="en-US" dirty="0" err="1">
                <a:solidFill>
                  <a:prstClr val="black"/>
                </a:solidFill>
              </a:rPr>
              <a:t>mostra</a:t>
            </a:r>
            <a:r>
              <a:rPr lang="en-US" dirty="0">
                <a:solidFill>
                  <a:prstClr val="black"/>
                </a:solidFill>
              </a:rPr>
              <a:t> la </a:t>
            </a:r>
            <a:r>
              <a:rPr lang="en-US" dirty="0" err="1">
                <a:solidFill>
                  <a:prstClr val="black"/>
                </a:solidFill>
              </a:rPr>
              <a:t>baia</a:t>
            </a:r>
            <a:r>
              <a:rPr lang="en-US" dirty="0">
                <a:solidFill>
                  <a:prstClr val="black"/>
                </a:solidFill>
              </a:rPr>
              <a:t> di Oslo con un </a:t>
            </a:r>
            <a:r>
              <a:rPr lang="en-US" dirty="0" err="1">
                <a:solidFill>
                  <a:prstClr val="black"/>
                </a:solidFill>
              </a:rPr>
              <a:t>tramonto</a:t>
            </a:r>
            <a:r>
              <a:rPr lang="en-US" dirty="0">
                <a:solidFill>
                  <a:prstClr val="black"/>
                </a:solidFill>
              </a:rPr>
              <a:t> </a:t>
            </a:r>
            <a:r>
              <a:rPr lang="en-US" dirty="0" err="1">
                <a:solidFill>
                  <a:prstClr val="black"/>
                </a:solidFill>
              </a:rPr>
              <a:t>rosso</a:t>
            </a:r>
            <a:r>
              <a:rPr lang="en-US" dirty="0">
                <a:solidFill>
                  <a:prstClr val="black"/>
                </a:solidFill>
              </a:rPr>
              <a:t> </a:t>
            </a:r>
            <a:r>
              <a:rPr lang="en-US" dirty="0" err="1">
                <a:solidFill>
                  <a:prstClr val="black"/>
                </a:solidFill>
              </a:rPr>
              <a:t>vulcanico</a:t>
            </a:r>
            <a:r>
              <a:rPr lang="en-US" dirty="0">
                <a:solidFill>
                  <a:prstClr val="black"/>
                </a:solidFill>
              </a:rPr>
              <a:t>, </a:t>
            </a:r>
            <a:r>
              <a:rPr lang="en-US" dirty="0" err="1">
                <a:solidFill>
                  <a:prstClr val="black"/>
                </a:solidFill>
              </a:rPr>
              <a:t>prodotto</a:t>
            </a:r>
            <a:r>
              <a:rPr lang="en-US" dirty="0">
                <a:solidFill>
                  <a:prstClr val="black"/>
                </a:solidFill>
              </a:rPr>
              <a:t> </a:t>
            </a:r>
            <a:r>
              <a:rPr lang="en-US" dirty="0" err="1">
                <a:solidFill>
                  <a:prstClr val="black"/>
                </a:solidFill>
              </a:rPr>
              <a:t>dall’eruzione</a:t>
            </a:r>
            <a:r>
              <a:rPr lang="en-US" dirty="0">
                <a:solidFill>
                  <a:prstClr val="black"/>
                </a:solidFill>
              </a:rPr>
              <a:t> </a:t>
            </a:r>
            <a:r>
              <a:rPr lang="en-US" dirty="0" err="1">
                <a:solidFill>
                  <a:prstClr val="black"/>
                </a:solidFill>
              </a:rPr>
              <a:t>nel</a:t>
            </a:r>
            <a:r>
              <a:rPr lang="en-US" dirty="0">
                <a:solidFill>
                  <a:prstClr val="black"/>
                </a:solidFill>
              </a:rPr>
              <a:t> 1892 del </a:t>
            </a:r>
            <a:r>
              <a:rPr lang="en-US" dirty="0" err="1">
                <a:solidFill>
                  <a:prstClr val="black"/>
                </a:solidFill>
              </a:rPr>
              <a:t>vulcano</a:t>
            </a:r>
            <a:r>
              <a:rPr lang="en-US" dirty="0">
                <a:solidFill>
                  <a:prstClr val="black"/>
                </a:solidFill>
              </a:rPr>
              <a:t>  </a:t>
            </a:r>
            <a:r>
              <a:rPr lang="en-US" dirty="0" err="1">
                <a:solidFill>
                  <a:prstClr val="black"/>
                </a:solidFill>
              </a:rPr>
              <a:t>Awu</a:t>
            </a:r>
            <a:r>
              <a:rPr lang="en-US" dirty="0">
                <a:solidFill>
                  <a:prstClr val="black"/>
                </a:solidFill>
              </a:rPr>
              <a:t>  in Indonesia. </a:t>
            </a:r>
          </a:p>
          <a:p>
            <a:pPr defTabSz="761970"/>
            <a:endParaRPr lang="en-US" dirty="0">
              <a:solidFill>
                <a:prstClr val="black"/>
              </a:solidFill>
            </a:endParaRPr>
          </a:p>
          <a:p>
            <a:pPr defTabSz="761970"/>
            <a:r>
              <a:rPr lang="en-US" dirty="0">
                <a:solidFill>
                  <a:prstClr val="black"/>
                </a:solidFill>
              </a:rPr>
              <a:t>I report </a:t>
            </a:r>
            <a:r>
              <a:rPr lang="en-US" dirty="0" err="1">
                <a:solidFill>
                  <a:prstClr val="black"/>
                </a:solidFill>
              </a:rPr>
              <a:t>sull’avvistamento</a:t>
            </a:r>
            <a:r>
              <a:rPr lang="en-US" dirty="0">
                <a:solidFill>
                  <a:prstClr val="black"/>
                </a:solidFill>
              </a:rPr>
              <a:t> </a:t>
            </a:r>
            <a:r>
              <a:rPr lang="en-US" dirty="0" err="1">
                <a:solidFill>
                  <a:prstClr val="black"/>
                </a:solidFill>
              </a:rPr>
              <a:t>dei</a:t>
            </a:r>
            <a:r>
              <a:rPr lang="en-US" dirty="0">
                <a:solidFill>
                  <a:prstClr val="black"/>
                </a:solidFill>
              </a:rPr>
              <a:t> </a:t>
            </a:r>
            <a:r>
              <a:rPr lang="en-US" dirty="0" err="1">
                <a:solidFill>
                  <a:prstClr val="black"/>
                </a:solidFill>
              </a:rPr>
              <a:t>tramonti</a:t>
            </a:r>
            <a:r>
              <a:rPr lang="en-US" dirty="0">
                <a:solidFill>
                  <a:prstClr val="black"/>
                </a:solidFill>
              </a:rPr>
              <a:t> </a:t>
            </a:r>
            <a:r>
              <a:rPr lang="en-US" dirty="0" err="1">
                <a:solidFill>
                  <a:prstClr val="black"/>
                </a:solidFill>
              </a:rPr>
              <a:t>rossi</a:t>
            </a:r>
            <a:r>
              <a:rPr lang="en-US" dirty="0">
                <a:solidFill>
                  <a:prstClr val="black"/>
                </a:solidFill>
              </a:rPr>
              <a:t> </a:t>
            </a:r>
            <a:r>
              <a:rPr lang="en-US" dirty="0" err="1">
                <a:solidFill>
                  <a:prstClr val="black"/>
                </a:solidFill>
              </a:rPr>
              <a:t>furono</a:t>
            </a:r>
            <a:r>
              <a:rPr lang="en-US" dirty="0">
                <a:solidFill>
                  <a:prstClr val="black"/>
                </a:solidFill>
              </a:rPr>
              <a:t> </a:t>
            </a:r>
            <a:r>
              <a:rPr lang="en-US" dirty="0" err="1">
                <a:solidFill>
                  <a:prstClr val="black"/>
                </a:solidFill>
              </a:rPr>
              <a:t>usati</a:t>
            </a:r>
            <a:r>
              <a:rPr lang="en-US" dirty="0">
                <a:solidFill>
                  <a:prstClr val="black"/>
                </a:solidFill>
              </a:rPr>
              <a:t> </a:t>
            </a:r>
            <a:r>
              <a:rPr lang="en-US" dirty="0" err="1">
                <a:solidFill>
                  <a:prstClr val="black"/>
                </a:solidFill>
              </a:rPr>
              <a:t>dai</a:t>
            </a:r>
            <a:r>
              <a:rPr lang="en-US" dirty="0">
                <a:solidFill>
                  <a:prstClr val="black"/>
                </a:solidFill>
              </a:rPr>
              <a:t> </a:t>
            </a:r>
            <a:r>
              <a:rPr lang="en-US" dirty="0" err="1">
                <a:solidFill>
                  <a:prstClr val="black"/>
                </a:solidFill>
              </a:rPr>
              <a:t>vulcanologi</a:t>
            </a:r>
            <a:r>
              <a:rPr lang="en-US" dirty="0">
                <a:solidFill>
                  <a:prstClr val="black"/>
                </a:solidFill>
              </a:rPr>
              <a:t> per </a:t>
            </a:r>
            <a:r>
              <a:rPr lang="en-US" dirty="0" err="1">
                <a:solidFill>
                  <a:prstClr val="black"/>
                </a:solidFill>
              </a:rPr>
              <a:t>calcolare</a:t>
            </a:r>
            <a:r>
              <a:rPr lang="en-US" dirty="0">
                <a:solidFill>
                  <a:srgbClr val="FF0000"/>
                </a:solidFill>
              </a:rPr>
              <a:t> </a:t>
            </a:r>
            <a:r>
              <a:rPr lang="en-US" dirty="0" err="1">
                <a:solidFill>
                  <a:srgbClr val="FF0000"/>
                </a:solidFill>
              </a:rPr>
              <a:t>l’altezza</a:t>
            </a:r>
            <a:r>
              <a:rPr lang="en-US" dirty="0">
                <a:solidFill>
                  <a:srgbClr val="FF0000"/>
                </a:solidFill>
              </a:rPr>
              <a:t> </a:t>
            </a:r>
            <a:r>
              <a:rPr lang="en-US" dirty="0" err="1">
                <a:solidFill>
                  <a:srgbClr val="FF0000"/>
                </a:solidFill>
              </a:rPr>
              <a:t>dello</a:t>
            </a:r>
            <a:r>
              <a:rPr lang="en-US" dirty="0">
                <a:solidFill>
                  <a:srgbClr val="FF0000"/>
                </a:solidFill>
              </a:rPr>
              <a:t> </a:t>
            </a:r>
            <a:r>
              <a:rPr lang="en-US" dirty="0" err="1">
                <a:solidFill>
                  <a:srgbClr val="FF0000"/>
                </a:solidFill>
              </a:rPr>
              <a:t>strato</a:t>
            </a:r>
            <a:r>
              <a:rPr lang="en-US" dirty="0">
                <a:solidFill>
                  <a:srgbClr val="FF0000"/>
                </a:solidFill>
              </a:rPr>
              <a:t> di aerosol!</a:t>
            </a:r>
            <a:endParaRPr lang="it-IT" dirty="0">
              <a:solidFill>
                <a:srgbClr val="FF0000"/>
              </a:solidFill>
            </a:endParaRPr>
          </a:p>
        </p:txBody>
      </p:sp>
    </p:spTree>
    <p:extLst>
      <p:ext uri="{BB962C8B-B14F-4D97-AF65-F5344CB8AC3E}">
        <p14:creationId xmlns:p14="http://schemas.microsoft.com/office/powerpoint/2010/main" val="64726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643C-10A8-694E-9A07-0D45B854E0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2F08F8-A42B-E245-9719-3B00B081EC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70834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24E6B22-BBF1-E944-B003-791E857D9F98}"/>
              </a:ext>
            </a:extLst>
          </p:cNvPr>
          <p:cNvSpPr>
            <a:spLocks noGrp="1" noChangeArrowheads="1"/>
          </p:cNvSpPr>
          <p:nvPr>
            <p:ph type="title"/>
          </p:nvPr>
        </p:nvSpPr>
        <p:spPr>
          <a:xfrm>
            <a:off x="251675" y="246333"/>
            <a:ext cx="8583232" cy="459053"/>
          </a:xfrm>
        </p:spPr>
        <p:txBody>
          <a:bodyPr>
            <a:normAutofit fontScale="90000"/>
          </a:bodyPr>
          <a:lstStyle/>
          <a:p>
            <a:pPr algn="ctr"/>
            <a:r>
              <a:rPr lang="en-US" altLang="en-US" u="sng" dirty="0">
                <a:solidFill>
                  <a:schemeClr val="hlink"/>
                </a:solidFill>
                <a:latin typeface="+mn-lt"/>
                <a:ea typeface="ＭＳ Ｐゴシック" panose="020B0600070205080204" pitchFamily="34" charset="-128"/>
              </a:rPr>
              <a:t>Following NOT USED</a:t>
            </a:r>
            <a:endParaRPr lang="en-US" altLang="en-US" dirty="0">
              <a:latin typeface="+mn-lt"/>
              <a:ea typeface="ＭＳ Ｐゴシック" panose="020B0600070205080204" pitchFamily="34" charset="-128"/>
            </a:endParaRPr>
          </a:p>
        </p:txBody>
      </p:sp>
    </p:spTree>
    <p:extLst>
      <p:ext uri="{BB962C8B-B14F-4D97-AF65-F5344CB8AC3E}">
        <p14:creationId xmlns:p14="http://schemas.microsoft.com/office/powerpoint/2010/main" val="1658694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17C48A98-A93C-6243-9211-B0F968F37CEB}"/>
              </a:ext>
            </a:extLst>
          </p:cNvPr>
          <p:cNvSpPr>
            <a:spLocks noGrp="1" noChangeArrowheads="1"/>
          </p:cNvSpPr>
          <p:nvPr>
            <p:ph type="title"/>
          </p:nvPr>
        </p:nvSpPr>
        <p:spPr/>
        <p:txBody>
          <a:bodyPr/>
          <a:lstStyle/>
          <a:p>
            <a:r>
              <a:rPr lang="en-US" altLang="en-US">
                <a:ea typeface="ＭＳ Ｐゴシック" panose="020B0600070205080204" pitchFamily="34" charset="-128"/>
              </a:rPr>
              <a:t>Greenland ice core acidity levels</a:t>
            </a:r>
          </a:p>
        </p:txBody>
      </p:sp>
      <p:pic>
        <p:nvPicPr>
          <p:cNvPr id="54274" name="Picture 3" descr="&#13;atm_f11.3.gif                                                  00003A5DMC8550_docs                    B0EC9DB9:">
            <a:extLst>
              <a:ext uri="{FF2B5EF4-FFF2-40B4-BE49-F238E27FC236}">
                <a16:creationId xmlns:a16="http://schemas.microsoft.com/office/drawing/2014/main" id="{2527C1DF-8382-8D47-A4E6-97B60A202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911" y="1161089"/>
            <a:ext cx="5783553" cy="41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3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9" name="Picture 2">
            <a:extLst>
              <a:ext uri="{FF2B5EF4-FFF2-40B4-BE49-F238E27FC236}">
                <a16:creationId xmlns:a16="http://schemas.microsoft.com/office/drawing/2014/main" id="{10DF7D00-64BD-3445-B360-5932406DD962}"/>
              </a:ext>
            </a:extLst>
          </p:cNvPr>
          <p:cNvPicPr>
            <a:picLocks noChangeAspect="1" noChangeArrowheads="1"/>
          </p:cNvPicPr>
          <p:nvPr/>
        </p:nvPicPr>
        <p:blipFill rotWithShape="1">
          <a:blip r:embed="rId3" cstate="print"/>
          <a:srcRect l="7113" t="8472" r="1642" b="4047"/>
          <a:stretch/>
        </p:blipFill>
        <p:spPr bwMode="auto">
          <a:xfrm>
            <a:off x="347932" y="1159302"/>
            <a:ext cx="7772198" cy="4458164"/>
          </a:xfrm>
          <a:prstGeom prst="rect">
            <a:avLst/>
          </a:prstGeom>
          <a:ln w="9525">
            <a:noFill/>
            <a:miter lim="800000"/>
            <a:headEnd/>
            <a:tailEnd/>
          </a:ln>
        </p:spPr>
      </p:pic>
    </p:spTree>
    <p:extLst>
      <p:ext uri="{BB962C8B-B14F-4D97-AF65-F5344CB8AC3E}">
        <p14:creationId xmlns:p14="http://schemas.microsoft.com/office/powerpoint/2010/main" val="1503237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C72ACF3-9D1D-F54D-9477-8CBFD5330D6F}"/>
              </a:ext>
            </a:extLst>
          </p:cNvPr>
          <p:cNvSpPr>
            <a:spLocks noGrp="1" noChangeArrowheads="1"/>
          </p:cNvSpPr>
          <p:nvPr>
            <p:ph type="title"/>
          </p:nvPr>
        </p:nvSpPr>
        <p:spPr>
          <a:xfrm>
            <a:off x="190500" y="127000"/>
            <a:ext cx="8953500" cy="459053"/>
          </a:xfrm>
        </p:spPr>
        <p:txBody>
          <a:bodyPr>
            <a:normAutofit fontScale="90000"/>
          </a:bodyPr>
          <a:lstStyle/>
          <a:p>
            <a:r>
              <a:rPr lang="en-US" altLang="en-US" u="sng" dirty="0">
                <a:solidFill>
                  <a:schemeClr val="hlink"/>
                </a:solidFill>
                <a:latin typeface="Comic Sans MS" panose="030F0902030302020204" pitchFamily="66" charset="0"/>
              </a:rPr>
              <a:t>Global Temp. change and volcanic S emission</a:t>
            </a:r>
            <a:endParaRPr lang="en-US" altLang="en-US" dirty="0"/>
          </a:p>
        </p:txBody>
      </p:sp>
      <p:pic>
        <p:nvPicPr>
          <p:cNvPr id="35843" name="Picture 3">
            <a:extLst>
              <a:ext uri="{FF2B5EF4-FFF2-40B4-BE49-F238E27FC236}">
                <a16:creationId xmlns:a16="http://schemas.microsoft.com/office/drawing/2014/main" id="{6012C548-BFE4-9040-8824-6ECF4104E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44" name="Text Box 4">
            <a:extLst>
              <a:ext uri="{FF2B5EF4-FFF2-40B4-BE49-F238E27FC236}">
                <a16:creationId xmlns:a16="http://schemas.microsoft.com/office/drawing/2014/main" id="{965984FB-8519-6A4A-8E92-3301814C64E7}"/>
              </a:ext>
            </a:extLst>
          </p:cNvPr>
          <p:cNvSpPr txBox="1">
            <a:spLocks noChangeArrowheads="1"/>
          </p:cNvSpPr>
          <p:nvPr/>
        </p:nvSpPr>
        <p:spPr bwMode="auto">
          <a:xfrm>
            <a:off x="6096000" y="762000"/>
            <a:ext cx="2286000"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667">
                <a:solidFill>
                  <a:schemeClr val="hlink"/>
                </a:solidFill>
                <a:latin typeface="Comic Sans MS" panose="030F0902030302020204" pitchFamily="66" charset="0"/>
              </a:rPr>
              <a:t>∆T = 5.9e5([S]</a:t>
            </a:r>
            <a:r>
              <a:rPr lang="en-US" altLang="en-US" sz="1667" baseline="30000">
                <a:solidFill>
                  <a:schemeClr val="hlink"/>
                </a:solidFill>
                <a:latin typeface="Comic Sans MS" panose="030F0902030302020204" pitchFamily="66" charset="0"/>
              </a:rPr>
              <a:t>0.31</a:t>
            </a:r>
            <a:r>
              <a:rPr lang="en-US" altLang="en-US" sz="1667">
                <a:solidFill>
                  <a:schemeClr val="hlink"/>
                </a:solidFill>
                <a:latin typeface="Comic Sans MS" panose="030F0902030302020204" pitchFamily="66" charset="0"/>
              </a:rPr>
              <a:t>)</a:t>
            </a:r>
            <a:endParaRPr lang="en-US" altLang="en-US" sz="2000"/>
          </a:p>
        </p:txBody>
      </p:sp>
    </p:spTree>
    <p:extLst>
      <p:ext uri="{BB962C8B-B14F-4D97-AF65-F5344CB8AC3E}">
        <p14:creationId xmlns:p14="http://schemas.microsoft.com/office/powerpoint/2010/main" val="109999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596496" y="295913"/>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Picture 2" descr="map_plate_tectonics_world">
            <a:hlinkClick r:id="" action="ppaction://hlinkshowjump?jump=nextslide"/>
            <a:extLst>
              <a:ext uri="{FF2B5EF4-FFF2-40B4-BE49-F238E27FC236}">
                <a16:creationId xmlns:a16="http://schemas.microsoft.com/office/drawing/2014/main" id="{94B3C829-407A-514C-8494-5128205AF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813" y="974914"/>
            <a:ext cx="7259541" cy="456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6EFDA43-8420-E942-ADCA-38144E0A7D3C}"/>
              </a:ext>
            </a:extLst>
          </p:cNvPr>
          <p:cNvSpPr txBox="1"/>
          <p:nvPr/>
        </p:nvSpPr>
        <p:spPr>
          <a:xfrm>
            <a:off x="0" y="974914"/>
            <a:ext cx="9170106" cy="369332"/>
          </a:xfrm>
          <a:prstGeom prst="rect">
            <a:avLst/>
          </a:prstGeom>
          <a:solidFill>
            <a:schemeClr val="bg1"/>
          </a:solidFill>
        </p:spPr>
        <p:txBody>
          <a:bodyPr wrap="square" rtlCol="0">
            <a:spAutoFit/>
          </a:bodyPr>
          <a:lstStyle/>
          <a:p>
            <a:pPr algn="ctr"/>
            <a:r>
              <a:rPr lang="en-US" b="1" dirty="0"/>
              <a:t>VULCANI ATTIVI, TETTONICA DELLE PLACCHE E CINTURA  DI FUOCO </a:t>
            </a:r>
          </a:p>
        </p:txBody>
      </p:sp>
    </p:spTree>
    <p:extLst>
      <p:ext uri="{BB962C8B-B14F-4D97-AF65-F5344CB8AC3E}">
        <p14:creationId xmlns:p14="http://schemas.microsoft.com/office/powerpoint/2010/main" val="3489106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8" name="Rectangle 2">
            <a:extLst>
              <a:ext uri="{FF2B5EF4-FFF2-40B4-BE49-F238E27FC236}">
                <a16:creationId xmlns:a16="http://schemas.microsoft.com/office/drawing/2014/main" id="{A029EAC8-9460-E249-B724-43B0A7E0607F}"/>
              </a:ext>
            </a:extLst>
          </p:cNvPr>
          <p:cNvSpPr txBox="1">
            <a:spLocks noChangeArrowheads="1"/>
          </p:cNvSpPr>
          <p:nvPr/>
        </p:nvSpPr>
        <p:spPr>
          <a:xfrm>
            <a:off x="386443" y="822886"/>
            <a:ext cx="8953500" cy="459053"/>
          </a:xfrm>
          <a:prstGeom prst="rect">
            <a:avLst/>
          </a:prstGeom>
        </p:spPr>
        <p:txBody>
          <a:bodyPr vert="horz" lIns="91440" tIns="45720" rIns="91440" bIns="45720" rtlCol="0" anchor="b">
            <a:normAutofit fontScale="6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u="sng" dirty="0">
                <a:latin typeface="Comic Sans MS" panose="030F0902030302020204" pitchFamily="66" charset="0"/>
              </a:rPr>
              <a:t>Global Temp. change and volcanic S emission</a:t>
            </a:r>
            <a:endParaRPr lang="en-US" altLang="en-US" dirty="0"/>
          </a:p>
        </p:txBody>
      </p:sp>
      <p:pic>
        <p:nvPicPr>
          <p:cNvPr id="9" name="Picture 3">
            <a:extLst>
              <a:ext uri="{FF2B5EF4-FFF2-40B4-BE49-F238E27FC236}">
                <a16:creationId xmlns:a16="http://schemas.microsoft.com/office/drawing/2014/main" id="{18A7EF37-9A4B-F047-BA26-31656FB4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93" y="1434055"/>
            <a:ext cx="6234743" cy="410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12634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7" name="CasellaDiTesto 6">
            <a:extLst>
              <a:ext uri="{FF2B5EF4-FFF2-40B4-BE49-F238E27FC236}">
                <a16:creationId xmlns:a16="http://schemas.microsoft.com/office/drawing/2014/main" id="{22A3FBDF-22B9-4461-A38B-2EA3177AEA71}"/>
              </a:ext>
            </a:extLst>
          </p:cNvPr>
          <p:cNvSpPr txBox="1"/>
          <p:nvPr/>
        </p:nvSpPr>
        <p:spPr>
          <a:xfrm>
            <a:off x="957008" y="610330"/>
            <a:ext cx="8186992" cy="400110"/>
          </a:xfrm>
          <a:prstGeom prst="rect">
            <a:avLst/>
          </a:prstGeom>
          <a:noFill/>
        </p:spPr>
        <p:txBody>
          <a:bodyPr wrap="square" rtlCol="0">
            <a:spAutoFit/>
          </a:bodyPr>
          <a:lstStyle/>
          <a:p>
            <a:r>
              <a:rPr lang="it-IT" sz="2000" b="1" dirty="0">
                <a:solidFill>
                  <a:schemeClr val="accent1">
                    <a:lumMod val="75000"/>
                  </a:schemeClr>
                </a:solidFill>
                <a:highlight>
                  <a:srgbClr val="FFFF00"/>
                </a:highlight>
              </a:rPr>
              <a:t>Custodire il Pianeta – Cambiamenti climatici: Sapiens vs. vulcani</a:t>
            </a:r>
          </a:p>
        </p:txBody>
      </p:sp>
    </p:spTree>
    <p:extLst>
      <p:ext uri="{BB962C8B-B14F-4D97-AF65-F5344CB8AC3E}">
        <p14:creationId xmlns:p14="http://schemas.microsoft.com/office/powerpoint/2010/main" val="299548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Picture 2" descr="sezione crostale">
            <a:hlinkClick r:id="rId3" action="ppaction://hlinksldjump"/>
            <a:extLst>
              <a:ext uri="{FF2B5EF4-FFF2-40B4-BE49-F238E27FC236}">
                <a16:creationId xmlns:a16="http://schemas.microsoft.com/office/drawing/2014/main" id="{A6192252-79C2-C241-A740-8E2228488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83016" y="1028866"/>
            <a:ext cx="7946771" cy="4068746"/>
          </a:xfrm>
          <a:prstGeom prst="rect">
            <a:avLst/>
          </a:prstGeom>
        </p:spPr>
      </p:pic>
      <p:sp>
        <p:nvSpPr>
          <p:cNvPr id="2" name="TextBox 1">
            <a:extLst>
              <a:ext uri="{FF2B5EF4-FFF2-40B4-BE49-F238E27FC236}">
                <a16:creationId xmlns:a16="http://schemas.microsoft.com/office/drawing/2014/main" id="{82A58829-AF86-8F45-A7DA-C0254CFAD7E6}"/>
              </a:ext>
            </a:extLst>
          </p:cNvPr>
          <p:cNvSpPr txBox="1"/>
          <p:nvPr/>
        </p:nvSpPr>
        <p:spPr>
          <a:xfrm>
            <a:off x="109508" y="5097612"/>
            <a:ext cx="9034492" cy="523220"/>
          </a:xfrm>
          <a:prstGeom prst="rect">
            <a:avLst/>
          </a:prstGeom>
          <a:noFill/>
        </p:spPr>
        <p:txBody>
          <a:bodyPr wrap="square" rtlCol="0">
            <a:spAutoFit/>
          </a:bodyPr>
          <a:lstStyle/>
          <a:p>
            <a:r>
              <a:rPr lang="it-IT" altLang="en-US" sz="1400" dirty="0">
                <a:latin typeface="Arial" panose="020B0604020202020204" pitchFamily="34" charset="0"/>
                <a:cs typeface="Arial" panose="020B0604020202020204" pitchFamily="34" charset="0"/>
              </a:rPr>
              <a:t>La distribuzione dei vulcani sulla superficie della terra non è casuale ma dipende dalla Tettonica delle Placche cioè da come le placche litosferiche si muovono le une rispetto alle altre. </a:t>
            </a:r>
          </a:p>
        </p:txBody>
      </p:sp>
    </p:spTree>
    <p:extLst>
      <p:ext uri="{BB962C8B-B14F-4D97-AF65-F5344CB8AC3E}">
        <p14:creationId xmlns:p14="http://schemas.microsoft.com/office/powerpoint/2010/main" val="654335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CBBFD09-9954-AB4C-82C2-6ADB15CAE769}"/>
              </a:ext>
            </a:extLst>
          </p:cNvPr>
          <p:cNvSpPr>
            <a:spLocks noGrp="1" noChangeArrowheads="1"/>
          </p:cNvSpPr>
          <p:nvPr>
            <p:ph type="title"/>
          </p:nvPr>
        </p:nvSpPr>
        <p:spPr/>
        <p:txBody>
          <a:bodyPr/>
          <a:lstStyle/>
          <a:p>
            <a:r>
              <a:rPr lang="en-US" altLang="en-US" sz="1667" u="sng">
                <a:solidFill>
                  <a:schemeClr val="hlink"/>
                </a:solidFill>
                <a:latin typeface="Comic Sans MS" panose="030F0902030302020204" pitchFamily="66" charset="0"/>
              </a:rPr>
              <a:t>Subduction volcanoes -&gt; more explosive, some S-rich</a:t>
            </a:r>
            <a:endParaRPr lang="en-US" altLang="en-US"/>
          </a:p>
        </p:txBody>
      </p:sp>
      <p:pic>
        <p:nvPicPr>
          <p:cNvPr id="39939" name="Picture 3" descr="Fig_5b_Chapman.gif                                             00056230OSX                            BC405FF2:">
            <a:extLst>
              <a:ext uri="{FF2B5EF4-FFF2-40B4-BE49-F238E27FC236}">
                <a16:creationId xmlns:a16="http://schemas.microsoft.com/office/drawing/2014/main" id="{6D1821E1-F473-5045-AA07-749822C2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6985000" cy="513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a:extLst>
              <a:ext uri="{FF2B5EF4-FFF2-40B4-BE49-F238E27FC236}">
                <a16:creationId xmlns:a16="http://schemas.microsoft.com/office/drawing/2014/main" id="{F21C02FB-D63D-E446-BAA3-2459AE7F6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825500"/>
            <a:ext cx="1915583" cy="115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77767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639A2BF-76D5-5048-92BA-462F5C7A8306}"/>
              </a:ext>
            </a:extLst>
          </p:cNvPr>
          <p:cNvSpPr>
            <a:spLocks noGrp="1" noChangeArrowheads="1"/>
          </p:cNvSpPr>
          <p:nvPr>
            <p:ph type="title"/>
          </p:nvPr>
        </p:nvSpPr>
        <p:spPr>
          <a:xfrm>
            <a:off x="628650" y="304271"/>
            <a:ext cx="7886700" cy="350725"/>
          </a:xfrm>
        </p:spPr>
        <p:txBody>
          <a:bodyPr>
            <a:normAutofit fontScale="90000"/>
          </a:bodyPr>
          <a:lstStyle/>
          <a:p>
            <a:r>
              <a:rPr lang="en-US" altLang="en-US" dirty="0"/>
              <a:t>Lascar - degassing</a:t>
            </a:r>
          </a:p>
        </p:txBody>
      </p:sp>
      <p:pic>
        <p:nvPicPr>
          <p:cNvPr id="34819" name="Picture 3" descr="Lascar_Plume_evening.jpg                                       0005620BOSX                            BC405FF2:">
            <a:extLst>
              <a:ext uri="{FF2B5EF4-FFF2-40B4-BE49-F238E27FC236}">
                <a16:creationId xmlns:a16="http://schemas.microsoft.com/office/drawing/2014/main" id="{04B841D1-959C-654F-83D6-3F13CB9A5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762000"/>
            <a:ext cx="7493000" cy="456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08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2246F2F-320A-B342-83C3-9BF104045689}"/>
              </a:ext>
            </a:extLst>
          </p:cNvPr>
          <p:cNvSpPr>
            <a:spLocks noGrp="1" noChangeArrowheads="1"/>
          </p:cNvSpPr>
          <p:nvPr>
            <p:ph type="title"/>
          </p:nvPr>
        </p:nvSpPr>
        <p:spPr>
          <a:xfrm>
            <a:off x="628650" y="0"/>
            <a:ext cx="7886700" cy="1104636"/>
          </a:xfrm>
        </p:spPr>
        <p:txBody>
          <a:bodyPr/>
          <a:lstStyle/>
          <a:p>
            <a:r>
              <a:rPr lang="en-US" altLang="en-US" u="sng" dirty="0">
                <a:solidFill>
                  <a:schemeClr val="hlink"/>
                </a:solidFill>
                <a:latin typeface="Comic Sans MS" panose="030F0902030302020204" pitchFamily="66" charset="0"/>
              </a:rPr>
              <a:t>S - global budget</a:t>
            </a:r>
            <a:endParaRPr lang="en-US" altLang="en-US" dirty="0"/>
          </a:p>
        </p:txBody>
      </p:sp>
      <p:pic>
        <p:nvPicPr>
          <p:cNvPr id="45059" name="Picture 3" descr="Graf_S-Table.gif                                               0005620BOSX                            BC405FF2:">
            <a:extLst>
              <a:ext uri="{FF2B5EF4-FFF2-40B4-BE49-F238E27FC236}">
                <a16:creationId xmlns:a16="http://schemas.microsoft.com/office/drawing/2014/main" id="{DA4B3A50-6DB3-8A41-8282-1CF6AFC67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92" y="926704"/>
            <a:ext cx="71913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a:extLst>
              <a:ext uri="{FF2B5EF4-FFF2-40B4-BE49-F238E27FC236}">
                <a16:creationId xmlns:a16="http://schemas.microsoft.com/office/drawing/2014/main" id="{4E5DCA25-063D-7347-A13E-684D7A3AEBB7}"/>
              </a:ext>
            </a:extLst>
          </p:cNvPr>
          <p:cNvSpPr txBox="1">
            <a:spLocks noChangeArrowheads="1"/>
          </p:cNvSpPr>
          <p:nvPr/>
        </p:nvSpPr>
        <p:spPr bwMode="auto">
          <a:xfrm>
            <a:off x="1066271" y="5130271"/>
            <a:ext cx="5678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solidFill>
                  <a:srgbClr val="0000FF"/>
                </a:solidFill>
              </a:rPr>
              <a:t>Volcanoes more efficient -&gt; more S in stratosphere</a:t>
            </a:r>
            <a:endParaRPr lang="en-US" altLang="en-US" sz="2000"/>
          </a:p>
        </p:txBody>
      </p:sp>
    </p:spTree>
    <p:extLst>
      <p:ext uri="{BB962C8B-B14F-4D97-AF65-F5344CB8AC3E}">
        <p14:creationId xmlns:p14="http://schemas.microsoft.com/office/powerpoint/2010/main" val="1275068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wunderground.com/hurricane/2009/pinatubo.jpg"/>
          <p:cNvPicPr/>
          <p:nvPr/>
        </p:nvPicPr>
        <p:blipFill>
          <a:blip r:embed="rId2" cstate="print"/>
          <a:srcRect/>
          <a:stretch>
            <a:fillRect/>
          </a:stretch>
        </p:blipFill>
        <p:spPr bwMode="auto">
          <a:xfrm>
            <a:off x="1571667" y="217207"/>
            <a:ext cx="6189398" cy="4453467"/>
          </a:xfrm>
          <a:prstGeom prst="rect">
            <a:avLst/>
          </a:prstGeom>
          <a:noFill/>
          <a:ln w="9525">
            <a:noFill/>
            <a:miter lim="800000"/>
            <a:headEnd/>
            <a:tailEnd/>
          </a:ln>
        </p:spPr>
      </p:pic>
      <p:sp>
        <p:nvSpPr>
          <p:cNvPr id="3" name="Segnaposto contenuto 2"/>
          <p:cNvSpPr>
            <a:spLocks noGrp="1"/>
          </p:cNvSpPr>
          <p:nvPr>
            <p:ph idx="1"/>
          </p:nvPr>
        </p:nvSpPr>
        <p:spPr>
          <a:xfrm>
            <a:off x="1091613" y="4907525"/>
            <a:ext cx="6858000" cy="807476"/>
          </a:xfrm>
        </p:spPr>
        <p:txBody>
          <a:bodyPr>
            <a:normAutofit fontScale="47500" lnSpcReduction="20000"/>
          </a:bodyPr>
          <a:lstStyle/>
          <a:p>
            <a:pPr>
              <a:buNone/>
            </a:pPr>
            <a:r>
              <a:rPr lang="en-US" b="1" dirty="0"/>
              <a:t>Fig 1. An 18 km-high volcanic plume from one of a series of explosive eruptions of Mount Pinatubo beginning on 12 June 1991, viewed from Clark Air Base (about 20 km east of the volcano). Three days later, the most powerful eruption produced a plume that rose nearly 40 km, penetrating well into the stratosphere. Photograph by David H. Harlow, USGS.)</a:t>
            </a:r>
            <a:endParaRPr lang="it-IT" b="1" dirty="0"/>
          </a:p>
          <a:p>
            <a:pPr>
              <a:buNone/>
            </a:pPr>
            <a:endParaRPr lang="it-IT" dirty="0"/>
          </a:p>
        </p:txBody>
      </p:sp>
      <p:sp>
        <p:nvSpPr>
          <p:cNvPr id="5" name="CasellaDiTesto 4"/>
          <p:cNvSpPr txBox="1"/>
          <p:nvPr/>
        </p:nvSpPr>
        <p:spPr>
          <a:xfrm>
            <a:off x="1991714" y="-562880"/>
            <a:ext cx="184731" cy="323165"/>
          </a:xfrm>
          <a:prstGeom prst="rect">
            <a:avLst/>
          </a:prstGeom>
          <a:noFill/>
        </p:spPr>
        <p:txBody>
          <a:bodyPr wrap="none" rtlCol="0">
            <a:spAutoFit/>
          </a:bodyPr>
          <a:lstStyle/>
          <a:p>
            <a:endParaRPr lang="it-IT" sz="1500" dirty="0"/>
          </a:p>
        </p:txBody>
      </p:sp>
      <p:sp>
        <p:nvSpPr>
          <p:cNvPr id="6" name="CasellaDiTesto 5"/>
          <p:cNvSpPr txBox="1"/>
          <p:nvPr/>
        </p:nvSpPr>
        <p:spPr>
          <a:xfrm>
            <a:off x="1571667" y="577247"/>
            <a:ext cx="6180687" cy="3375796"/>
          </a:xfrm>
          <a:prstGeom prst="rect">
            <a:avLst/>
          </a:prstGeom>
          <a:noFill/>
        </p:spPr>
        <p:txBody>
          <a:bodyPr wrap="square" rtlCol="0">
            <a:spAutoFit/>
          </a:bodyPr>
          <a:lstStyle/>
          <a:p>
            <a:pPr>
              <a:buFont typeface="Arial" pitchFamily="34" charset="0"/>
              <a:buChar char="•"/>
            </a:pPr>
            <a:r>
              <a:rPr lang="en-US" sz="2667" b="1" dirty="0"/>
              <a:t>20 Mt of SO2 into the atmosphere</a:t>
            </a:r>
          </a:p>
          <a:p>
            <a:pPr>
              <a:buFont typeface="Arial" pitchFamily="34" charset="0"/>
              <a:buChar char="•"/>
            </a:pPr>
            <a:r>
              <a:rPr lang="en-US" sz="2667" b="1" dirty="0"/>
              <a:t>Pinatubo’s cloud circled the globe in 3 weeks.</a:t>
            </a:r>
          </a:p>
          <a:p>
            <a:pPr>
              <a:buFont typeface="Arial" pitchFamily="34" charset="0"/>
              <a:buChar char="•"/>
            </a:pPr>
            <a:r>
              <a:rPr lang="en-US" sz="2667" b="1" dirty="0"/>
              <a:t>The eruption caused a greater than 10% drop in sunlight reaching the surface</a:t>
            </a:r>
          </a:p>
          <a:p>
            <a:pPr>
              <a:buFont typeface="Arial" pitchFamily="34" charset="0"/>
              <a:buChar char="•"/>
            </a:pPr>
            <a:r>
              <a:rPr lang="en-US" sz="2667" b="1" dirty="0"/>
              <a:t>Global sulfur emission of volcanoes to the troposphere is about 14% of the total natural and anthropogenic emission.</a:t>
            </a:r>
            <a:endParaRPr lang="it-IT" sz="2667" b="1" dirty="0"/>
          </a:p>
        </p:txBody>
      </p:sp>
    </p:spTree>
    <p:extLst>
      <p:ext uri="{BB962C8B-B14F-4D97-AF65-F5344CB8AC3E}">
        <p14:creationId xmlns:p14="http://schemas.microsoft.com/office/powerpoint/2010/main" val="2707514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D70188F-FC08-C248-9E3D-DB59E0095664}"/>
              </a:ext>
            </a:extLst>
          </p:cNvPr>
          <p:cNvSpPr>
            <a:spLocks noGrp="1" noChangeArrowheads="1"/>
          </p:cNvSpPr>
          <p:nvPr>
            <p:ph type="title"/>
          </p:nvPr>
        </p:nvSpPr>
        <p:spPr>
          <a:xfrm>
            <a:off x="693964" y="410407"/>
            <a:ext cx="8450036" cy="1104636"/>
          </a:xfrm>
        </p:spPr>
        <p:txBody>
          <a:bodyPr>
            <a:normAutofit/>
          </a:bodyPr>
          <a:lstStyle/>
          <a:p>
            <a:r>
              <a:rPr lang="en-US" altLang="en-US" sz="3200" dirty="0"/>
              <a:t>Pinatubo - Winter 91-92 Temperature anomalies</a:t>
            </a:r>
          </a:p>
        </p:txBody>
      </p:sp>
      <p:pic>
        <p:nvPicPr>
          <p:cNvPr id="57347" name="Picture 3" descr="Pin_GlobalTAnom_w91.gif                                        0005620BOSX                            BC405FF2:">
            <a:extLst>
              <a:ext uri="{FF2B5EF4-FFF2-40B4-BE49-F238E27FC236}">
                <a16:creationId xmlns:a16="http://schemas.microsoft.com/office/drawing/2014/main" id="{E53C5E78-06BC-534E-BDCB-47DB95571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336" y="1292424"/>
            <a:ext cx="6040664" cy="438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853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0D165B1-E5A4-B549-A1FC-1728D707A223}"/>
              </a:ext>
            </a:extLst>
          </p:cNvPr>
          <p:cNvSpPr>
            <a:spLocks noGrp="1" noChangeArrowheads="1"/>
          </p:cNvSpPr>
          <p:nvPr>
            <p:ph type="title"/>
          </p:nvPr>
        </p:nvSpPr>
        <p:spPr/>
        <p:txBody>
          <a:bodyPr/>
          <a:lstStyle/>
          <a:p>
            <a:r>
              <a:rPr lang="en-US" altLang="en-US"/>
              <a:t>Pinatubo - effects on summer temperatures (1992)</a:t>
            </a:r>
          </a:p>
        </p:txBody>
      </p:sp>
      <p:pic>
        <p:nvPicPr>
          <p:cNvPr id="58371" name="Picture 3" descr="Pin_GlobTanom_sum92.png                                        0005620BOSX                            BC405FF2:">
            <a:extLst>
              <a:ext uri="{FF2B5EF4-FFF2-40B4-BE49-F238E27FC236}">
                <a16:creationId xmlns:a16="http://schemas.microsoft.com/office/drawing/2014/main" id="{A0A37266-D38F-F249-9401-6F4D58679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635000"/>
            <a:ext cx="7366000" cy="50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747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79A85A0-4238-6040-A3C4-960836DF9E5F}"/>
              </a:ext>
            </a:extLst>
          </p:cNvPr>
          <p:cNvSpPr>
            <a:spLocks noGrp="1" noChangeArrowheads="1"/>
          </p:cNvSpPr>
          <p:nvPr>
            <p:ph type="title"/>
          </p:nvPr>
        </p:nvSpPr>
        <p:spPr>
          <a:xfrm>
            <a:off x="0" y="0"/>
            <a:ext cx="9143999" cy="961571"/>
          </a:xfrm>
        </p:spPr>
        <p:txBody>
          <a:bodyPr>
            <a:normAutofit/>
          </a:bodyPr>
          <a:lstStyle/>
          <a:p>
            <a:pPr algn="ctr"/>
            <a:r>
              <a:rPr lang="en-US" altLang="en-US" sz="2800" dirty="0"/>
              <a:t>Pinatubo - Winter 92-93 Temp. anomalies</a:t>
            </a:r>
          </a:p>
        </p:txBody>
      </p:sp>
      <p:pic>
        <p:nvPicPr>
          <p:cNvPr id="59395" name="Picture 3" descr="Pin_GlobTanom_w92.jpg                                          0005620BOSX                            BC405FF2:">
            <a:extLst>
              <a:ext uri="{FF2B5EF4-FFF2-40B4-BE49-F238E27FC236}">
                <a16:creationId xmlns:a16="http://schemas.microsoft.com/office/drawing/2014/main" id="{CF57D0DE-2175-E249-8C97-DFB4D8534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107" y="668072"/>
            <a:ext cx="7239000" cy="504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59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58247" y="176406"/>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Picture 33">
            <a:extLst>
              <a:ext uri="{FF2B5EF4-FFF2-40B4-BE49-F238E27FC236}">
                <a16:creationId xmlns:a16="http://schemas.microsoft.com/office/drawing/2014/main" id="{46209E9B-3F6F-684A-8D1E-6A99C9F47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64965" y="2023852"/>
            <a:ext cx="7391613" cy="35969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10">
            <a:extLst>
              <a:ext uri="{FF2B5EF4-FFF2-40B4-BE49-F238E27FC236}">
                <a16:creationId xmlns:a16="http://schemas.microsoft.com/office/drawing/2014/main" id="{F7F29401-A937-C24D-BD74-2776383D0B61}"/>
              </a:ext>
            </a:extLst>
          </p:cNvPr>
          <p:cNvSpPr>
            <a:spLocks noChangeArrowheads="1"/>
          </p:cNvSpPr>
          <p:nvPr/>
        </p:nvSpPr>
        <p:spPr bwMode="auto">
          <a:xfrm>
            <a:off x="980322" y="1063679"/>
            <a:ext cx="42410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2000" u="sng" dirty="0"/>
              <a:t>CHE COS’E’ UN ERUZIONE VULCANICA?</a:t>
            </a:r>
          </a:p>
        </p:txBody>
      </p:sp>
      <p:sp>
        <p:nvSpPr>
          <p:cNvPr id="10" name="Rectangle 7">
            <a:extLst>
              <a:ext uri="{FF2B5EF4-FFF2-40B4-BE49-F238E27FC236}">
                <a16:creationId xmlns:a16="http://schemas.microsoft.com/office/drawing/2014/main" id="{6DDC09E6-6A43-6C4C-BB98-7B690FEB5A62}"/>
              </a:ext>
            </a:extLst>
          </p:cNvPr>
          <p:cNvSpPr>
            <a:spLocks noChangeArrowheads="1"/>
          </p:cNvSpPr>
          <p:nvPr/>
        </p:nvSpPr>
        <p:spPr bwMode="auto">
          <a:xfrm>
            <a:off x="1490424" y="1534408"/>
            <a:ext cx="19437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2000" b="1" u="sng" dirty="0">
                <a:solidFill>
                  <a:srgbClr val="FF0000"/>
                </a:solidFill>
              </a:rPr>
              <a:t>Eruzioni effusive</a:t>
            </a:r>
          </a:p>
        </p:txBody>
      </p:sp>
      <p:sp>
        <p:nvSpPr>
          <p:cNvPr id="11" name="Rectangle 6">
            <a:extLst>
              <a:ext uri="{FF2B5EF4-FFF2-40B4-BE49-F238E27FC236}">
                <a16:creationId xmlns:a16="http://schemas.microsoft.com/office/drawing/2014/main" id="{C555A8B7-5F9F-7D4B-AD2B-4C1156D8375A}"/>
              </a:ext>
            </a:extLst>
          </p:cNvPr>
          <p:cNvSpPr>
            <a:spLocks noChangeArrowheads="1"/>
          </p:cNvSpPr>
          <p:nvPr/>
        </p:nvSpPr>
        <p:spPr bwMode="auto">
          <a:xfrm>
            <a:off x="5443072" y="1531351"/>
            <a:ext cx="20850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2000" b="1" u="sng" dirty="0">
                <a:solidFill>
                  <a:srgbClr val="FF0000"/>
                </a:solidFill>
              </a:rPr>
              <a:t>Eruzioni esplosive</a:t>
            </a:r>
          </a:p>
        </p:txBody>
      </p:sp>
    </p:spTree>
    <p:extLst>
      <p:ext uri="{BB962C8B-B14F-4D97-AF65-F5344CB8AC3E}">
        <p14:creationId xmlns:p14="http://schemas.microsoft.com/office/powerpoint/2010/main" val="383972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3800" y="355299"/>
            <a:ext cx="6915629" cy="4850546"/>
            <a:chOff x="774191" y="469784"/>
            <a:chExt cx="9143998" cy="6413500"/>
          </a:xfrm>
          <a:noFill/>
        </p:grpSpPr>
        <p:sp>
          <p:nvSpPr>
            <p:cNvPr id="3" name="Rectangle 3"/>
            <p:cNvSpPr/>
            <p:nvPr/>
          </p:nvSpPr>
          <p:spPr>
            <a:xfrm>
              <a:off x="774191" y="3578646"/>
              <a:ext cx="9143998" cy="398979"/>
            </a:xfrm>
            <a:prstGeom prst="rect">
              <a:avLst/>
            </a:prstGeom>
            <a:solidFill>
              <a:srgbClr val="0033CC"/>
            </a:solidFill>
            <a:ln w="12700" cmpd="sng">
              <a:solidFill>
                <a:srgbClr val="0033CC"/>
              </a:solidFill>
              <a:prstDash val="solid"/>
            </a:ln>
          </p:spPr>
          <p:txBody>
            <a:bodyPr anchor="ctr">
              <a:spAutoFit/>
            </a:bodyPr>
            <a:lstStyle/>
            <a:p>
              <a:pPr algn="ctr"/>
              <a:endParaRPr lang="en-US" sz="1361"/>
            </a:p>
          </p:txBody>
        </p:sp>
        <p:pic>
          <p:nvPicPr>
            <p:cNvPr id="4" name="Image 4"/>
            <p:cNvPicPr>
              <a:picLocks noChangeAspect="1" noChangeArrowheads="1"/>
            </p:cNvPicPr>
            <p:nvPr/>
          </p:nvPicPr>
          <p:blipFill>
            <a:blip r:embed="rId2"/>
            <a:stretch>
              <a:fillRect/>
            </a:stretch>
          </p:blipFill>
          <p:spPr>
            <a:xfrm>
              <a:off x="1231391" y="469784"/>
              <a:ext cx="8537573" cy="6413500"/>
            </a:xfrm>
            <a:prstGeom prst="rect">
              <a:avLst/>
            </a:prstGeom>
            <a:noFill/>
            <a:ln>
              <a:noFill/>
            </a:ln>
          </p:spPr>
        </p:pic>
      </p:grpSp>
    </p:spTree>
    <p:extLst>
      <p:ext uri="{BB962C8B-B14F-4D97-AF65-F5344CB8AC3E}">
        <p14:creationId xmlns:p14="http://schemas.microsoft.com/office/powerpoint/2010/main" val="3574774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6013BE34-FF0C-BE47-9C35-51A9E60F7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968500"/>
            <a:ext cx="3556000" cy="3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a:extLst>
              <a:ext uri="{FF2B5EF4-FFF2-40B4-BE49-F238E27FC236}">
                <a16:creationId xmlns:a16="http://schemas.microsoft.com/office/drawing/2014/main" id="{16070BCE-7710-4941-8B95-566AE85FD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917" y="423333"/>
            <a:ext cx="3757083" cy="5291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0" name="AutoShape 4">
            <a:extLst>
              <a:ext uri="{FF2B5EF4-FFF2-40B4-BE49-F238E27FC236}">
                <a16:creationId xmlns:a16="http://schemas.microsoft.com/office/drawing/2014/main" id="{1D6D2B41-E38E-A246-A746-F409BA1A266A}"/>
              </a:ext>
            </a:extLst>
          </p:cNvPr>
          <p:cNvSpPr>
            <a:spLocks noChangeArrowheads="1"/>
          </p:cNvSpPr>
          <p:nvPr/>
        </p:nvSpPr>
        <p:spPr bwMode="auto">
          <a:xfrm>
            <a:off x="1079500" y="381000"/>
            <a:ext cx="3111500" cy="1270000"/>
          </a:xfrm>
          <a:prstGeom prst="roundRect">
            <a:avLst>
              <a:gd name="adj" fmla="val 16667"/>
            </a:avLst>
          </a:prstGeom>
          <a:noFill/>
          <a:ln w="9525">
            <a:solidFill>
              <a:srgbClr val="EFC629"/>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algn="ctr"/>
            <a:r>
              <a:rPr lang="it-IT" altLang="en-US" sz="1500" dirty="0"/>
              <a:t>Colate di lava</a:t>
            </a:r>
          </a:p>
        </p:txBody>
      </p:sp>
    </p:spTree>
    <p:extLst>
      <p:ext uri="{BB962C8B-B14F-4D97-AF65-F5344CB8AC3E}">
        <p14:creationId xmlns:p14="http://schemas.microsoft.com/office/powerpoint/2010/main" val="3188536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A39EB3F-01E3-C74C-A979-B88EFF462F4E}"/>
              </a:ext>
            </a:extLst>
          </p:cNvPr>
          <p:cNvSpPr>
            <a:spLocks noGrp="1" noChangeArrowheads="1"/>
          </p:cNvSpPr>
          <p:nvPr>
            <p:ph type="title"/>
          </p:nvPr>
        </p:nvSpPr>
        <p:spPr>
          <a:xfrm>
            <a:off x="952500" y="263261"/>
            <a:ext cx="7302500" cy="328083"/>
          </a:xfrm>
        </p:spPr>
        <p:txBody>
          <a:bodyPr/>
          <a:lstStyle/>
          <a:p>
            <a:r>
              <a:rPr lang="en-US" altLang="en-US" sz="1667" u="sng" dirty="0">
                <a:latin typeface="Comic Sans MS" panose="030F0902030302020204" pitchFamily="66" charset="0"/>
              </a:rPr>
              <a:t>Data and models - Lower Troposphere Mean temperatures - Pinatubo</a:t>
            </a:r>
            <a:endParaRPr lang="en-US" altLang="en-US" dirty="0"/>
          </a:p>
        </p:txBody>
      </p:sp>
      <p:pic>
        <p:nvPicPr>
          <p:cNvPr id="56323" name="Picture 3" descr="Pin_Teffect_Obs-GCM.png                                        0005620BOSX                            BC405FF2:">
            <a:extLst>
              <a:ext uri="{FF2B5EF4-FFF2-40B4-BE49-F238E27FC236}">
                <a16:creationId xmlns:a16="http://schemas.microsoft.com/office/drawing/2014/main" id="{92100204-374A-0749-B092-AB8133233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762000"/>
            <a:ext cx="7175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212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FBA467A-7CA7-874B-A0C7-4D171DD55730}"/>
              </a:ext>
            </a:extLst>
          </p:cNvPr>
          <p:cNvSpPr>
            <a:spLocks noGrp="1" noChangeArrowheads="1"/>
          </p:cNvSpPr>
          <p:nvPr>
            <p:ph type="title"/>
          </p:nvPr>
        </p:nvSpPr>
        <p:spPr>
          <a:xfrm>
            <a:off x="1485900" y="-35058"/>
            <a:ext cx="7886700" cy="1104636"/>
          </a:xfrm>
        </p:spPr>
        <p:txBody>
          <a:bodyPr/>
          <a:lstStyle/>
          <a:p>
            <a:r>
              <a:rPr lang="en-US" altLang="en-US" sz="2000" u="sng" dirty="0">
                <a:latin typeface="Comic Sans MS" panose="030F0902030302020204" pitchFamily="66" charset="0"/>
              </a:rPr>
              <a:t>Corrections to sulfur yield for subduction magmas</a:t>
            </a:r>
            <a:endParaRPr lang="en-US" altLang="en-US" dirty="0"/>
          </a:p>
        </p:txBody>
      </p:sp>
      <p:pic>
        <p:nvPicPr>
          <p:cNvPr id="65539" name="Picture 3" descr="Fig_12a_chapman.gif                                            00056230OSX                            BC405FF2:">
            <a:extLst>
              <a:ext uri="{FF2B5EF4-FFF2-40B4-BE49-F238E27FC236}">
                <a16:creationId xmlns:a16="http://schemas.microsoft.com/office/drawing/2014/main" id="{D0E7FD32-8B54-B34E-BF01-EA96F10CB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698500"/>
            <a:ext cx="5494073" cy="449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F744B657-DAB6-9449-A7D9-3848ED7EEFA6}"/>
              </a:ext>
            </a:extLst>
          </p:cNvPr>
          <p:cNvSpPr txBox="1">
            <a:spLocks noChangeArrowheads="1"/>
          </p:cNvSpPr>
          <p:nvPr/>
        </p:nvSpPr>
        <p:spPr bwMode="auto">
          <a:xfrm>
            <a:off x="2222500" y="5207000"/>
            <a:ext cx="44422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a:t>
            </a:r>
            <a:r>
              <a:rPr lang="en-US" altLang="en-US" sz="2000" dirty="0" err="1"/>
              <a:t>S</a:t>
            </a:r>
            <a:r>
              <a:rPr lang="en-US" altLang="en-US" sz="2000" baseline="-25000" dirty="0" err="1"/>
              <a:t>Melt</a:t>
            </a:r>
            <a:r>
              <a:rPr lang="en-US" altLang="en-US" sz="2000" baseline="-25000" dirty="0"/>
              <a:t> inclusion</a:t>
            </a:r>
            <a:r>
              <a:rPr lang="en-US" altLang="en-US" sz="2000" dirty="0"/>
              <a:t> - </a:t>
            </a:r>
            <a:r>
              <a:rPr lang="en-US" altLang="en-US" sz="2000" dirty="0" err="1"/>
              <a:t>S</a:t>
            </a:r>
            <a:r>
              <a:rPr lang="en-US" altLang="en-US" sz="2000" baseline="-25000" dirty="0" err="1"/>
              <a:t>Matrix</a:t>
            </a:r>
            <a:r>
              <a:rPr lang="en-US" altLang="en-US" sz="2000" baseline="-25000" dirty="0"/>
              <a:t> glass</a:t>
            </a:r>
            <a:r>
              <a:rPr lang="en-US" altLang="en-US" sz="2000" dirty="0"/>
              <a:t>)*Magma volume</a:t>
            </a:r>
          </a:p>
        </p:txBody>
      </p:sp>
    </p:spTree>
    <p:extLst>
      <p:ext uri="{BB962C8B-B14F-4D97-AF65-F5344CB8AC3E}">
        <p14:creationId xmlns:p14="http://schemas.microsoft.com/office/powerpoint/2010/main" val="1125283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Fig_9_Chap.gif                                                 00056230OSX                            BC405FF2:">
            <a:extLst>
              <a:ext uri="{FF2B5EF4-FFF2-40B4-BE49-F238E27FC236}">
                <a16:creationId xmlns:a16="http://schemas.microsoft.com/office/drawing/2014/main" id="{349C88F9-6C1D-AA45-9133-715206ADA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622" y="757237"/>
            <a:ext cx="60166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2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3800" y="343292"/>
            <a:ext cx="6915629" cy="4653643"/>
            <a:chOff x="774191" y="453908"/>
            <a:chExt cx="9143998" cy="6153150"/>
          </a:xfrm>
          <a:noFill/>
        </p:grpSpPr>
        <p:sp>
          <p:nvSpPr>
            <p:cNvPr id="3" name="Rectangle 3"/>
            <p:cNvSpPr/>
            <p:nvPr/>
          </p:nvSpPr>
          <p:spPr>
            <a:xfrm>
              <a:off x="774191" y="3578646"/>
              <a:ext cx="9143998" cy="398979"/>
            </a:xfrm>
            <a:prstGeom prst="rect">
              <a:avLst/>
            </a:prstGeom>
            <a:solidFill>
              <a:srgbClr val="0033CC"/>
            </a:solidFill>
            <a:ln w="12700" cmpd="sng">
              <a:solidFill>
                <a:srgbClr val="0033CC"/>
              </a:solidFill>
              <a:prstDash val="solid"/>
            </a:ln>
          </p:spPr>
          <p:txBody>
            <a:bodyPr anchor="ctr">
              <a:spAutoFit/>
            </a:bodyPr>
            <a:lstStyle/>
            <a:p>
              <a:pPr algn="ctr"/>
              <a:endParaRPr lang="en-US" sz="1361"/>
            </a:p>
          </p:txBody>
        </p:sp>
        <p:pic>
          <p:nvPicPr>
            <p:cNvPr id="4" name="Image 4"/>
            <p:cNvPicPr>
              <a:picLocks noChangeAspect="1" noChangeArrowheads="1"/>
            </p:cNvPicPr>
            <p:nvPr/>
          </p:nvPicPr>
          <p:blipFill>
            <a:blip r:embed="rId2"/>
            <a:stretch>
              <a:fillRect/>
            </a:stretch>
          </p:blipFill>
          <p:spPr>
            <a:xfrm>
              <a:off x="774191" y="453908"/>
              <a:ext cx="9058273" cy="6153150"/>
            </a:xfrm>
            <a:prstGeom prst="rect">
              <a:avLst/>
            </a:prstGeom>
            <a:noFill/>
            <a:ln>
              <a:noFill/>
            </a:ln>
          </p:spPr>
        </p:pic>
      </p:grpSp>
    </p:spTree>
    <p:extLst>
      <p:ext uri="{BB962C8B-B14F-4D97-AF65-F5344CB8AC3E}">
        <p14:creationId xmlns:p14="http://schemas.microsoft.com/office/powerpoint/2010/main" val="3544042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7959" y="1067244"/>
            <a:ext cx="4756693" cy="3159734"/>
            <a:chOff x="1573023" y="1411133"/>
            <a:chExt cx="6289405" cy="4177871"/>
          </a:xfrm>
          <a:noFill/>
        </p:grpSpPr>
        <p:sp>
          <p:nvSpPr>
            <p:cNvPr id="3" name="Line 3"/>
            <p:cNvSpPr/>
            <p:nvPr/>
          </p:nvSpPr>
          <p:spPr>
            <a:xfrm>
              <a:off x="1825892" y="1587674"/>
              <a:ext cx="0" cy="3986924"/>
            </a:xfrm>
            <a:prstGeom prst="line">
              <a:avLst/>
            </a:prstGeom>
            <a:noFill/>
            <a:ln w="15113" cmpd="sng">
              <a:solidFill>
                <a:srgbClr val="000000"/>
              </a:solidFill>
              <a:prstDash val="solid"/>
            </a:ln>
          </p:spPr>
          <p:txBody>
            <a:bodyPr anchor="ctr">
              <a:spAutoFit/>
            </a:bodyPr>
            <a:lstStyle/>
            <a:p>
              <a:pPr algn="ctr"/>
              <a:endParaRPr lang="en-US" sz="1361"/>
            </a:p>
          </p:txBody>
        </p:sp>
        <p:sp>
          <p:nvSpPr>
            <p:cNvPr id="4" name="Line 4"/>
            <p:cNvSpPr/>
            <p:nvPr/>
          </p:nvSpPr>
          <p:spPr>
            <a:xfrm>
              <a:off x="1818287" y="1587674"/>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5" name="Line 5"/>
            <p:cNvSpPr/>
            <p:nvPr/>
          </p:nvSpPr>
          <p:spPr>
            <a:xfrm>
              <a:off x="1818287" y="2235954"/>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6" name="Line 6"/>
            <p:cNvSpPr/>
            <p:nvPr/>
          </p:nvSpPr>
          <p:spPr>
            <a:xfrm>
              <a:off x="1818287" y="2882434"/>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7" name="Line 7"/>
            <p:cNvSpPr/>
            <p:nvPr/>
          </p:nvSpPr>
          <p:spPr>
            <a:xfrm>
              <a:off x="1818287" y="3530714"/>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8" name="Line 8"/>
            <p:cNvSpPr/>
            <p:nvPr/>
          </p:nvSpPr>
          <p:spPr>
            <a:xfrm>
              <a:off x="1818287" y="4178995"/>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9" name="Line 9"/>
            <p:cNvSpPr/>
            <p:nvPr/>
          </p:nvSpPr>
          <p:spPr>
            <a:xfrm>
              <a:off x="1818287" y="4825474"/>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10" name="Line 10"/>
            <p:cNvSpPr/>
            <p:nvPr/>
          </p:nvSpPr>
          <p:spPr>
            <a:xfrm>
              <a:off x="1818287" y="5473755"/>
              <a:ext cx="142595" cy="0"/>
            </a:xfrm>
            <a:prstGeom prst="line">
              <a:avLst/>
            </a:prstGeom>
            <a:noFill/>
            <a:ln w="14351" cmpd="sng">
              <a:solidFill>
                <a:srgbClr val="000000"/>
              </a:solidFill>
              <a:prstDash val="solid"/>
            </a:ln>
          </p:spPr>
          <p:txBody>
            <a:bodyPr anchor="ctr">
              <a:spAutoFit/>
            </a:bodyPr>
            <a:lstStyle/>
            <a:p>
              <a:pPr algn="ctr"/>
              <a:endParaRPr lang="en-US" sz="1361"/>
            </a:p>
          </p:txBody>
        </p:sp>
        <p:sp>
          <p:nvSpPr>
            <p:cNvPr id="11" name="Line 11"/>
            <p:cNvSpPr/>
            <p:nvPr/>
          </p:nvSpPr>
          <p:spPr>
            <a:xfrm>
              <a:off x="1818287" y="5581801"/>
              <a:ext cx="6044141" cy="0"/>
            </a:xfrm>
            <a:prstGeom prst="line">
              <a:avLst/>
            </a:prstGeom>
            <a:noFill/>
            <a:ln w="14351" cmpd="sng">
              <a:solidFill>
                <a:srgbClr val="000000"/>
              </a:solidFill>
              <a:prstDash val="solid"/>
            </a:ln>
          </p:spPr>
          <p:txBody>
            <a:bodyPr anchor="ctr">
              <a:spAutoFit/>
            </a:bodyPr>
            <a:lstStyle/>
            <a:p>
              <a:pPr algn="ctr"/>
              <a:endParaRPr lang="en-US" sz="1361"/>
            </a:p>
          </p:txBody>
        </p:sp>
        <p:sp>
          <p:nvSpPr>
            <p:cNvPr id="12" name="Line 12"/>
            <p:cNvSpPr/>
            <p:nvPr/>
          </p:nvSpPr>
          <p:spPr>
            <a:xfrm>
              <a:off x="7581040" y="5453946"/>
              <a:ext cx="0" cy="135058"/>
            </a:xfrm>
            <a:prstGeom prst="line">
              <a:avLst/>
            </a:prstGeom>
            <a:noFill/>
            <a:ln w="15113" cmpd="sng">
              <a:solidFill>
                <a:srgbClr val="000000"/>
              </a:solidFill>
              <a:prstDash val="solid"/>
            </a:ln>
          </p:spPr>
          <p:txBody>
            <a:bodyPr anchor="ctr">
              <a:spAutoFit/>
            </a:bodyPr>
            <a:lstStyle/>
            <a:p>
              <a:pPr algn="ctr"/>
              <a:endParaRPr lang="en-US" sz="1361"/>
            </a:p>
          </p:txBody>
        </p:sp>
        <p:sp>
          <p:nvSpPr>
            <p:cNvPr id="13" name="Line 13"/>
            <p:cNvSpPr/>
            <p:nvPr/>
          </p:nvSpPr>
          <p:spPr>
            <a:xfrm>
              <a:off x="6177902" y="5453946"/>
              <a:ext cx="0" cy="135058"/>
            </a:xfrm>
            <a:prstGeom prst="line">
              <a:avLst/>
            </a:prstGeom>
            <a:noFill/>
            <a:ln w="15113" cmpd="sng">
              <a:solidFill>
                <a:srgbClr val="000000"/>
              </a:solidFill>
              <a:prstDash val="solid"/>
            </a:ln>
          </p:spPr>
          <p:txBody>
            <a:bodyPr anchor="ctr">
              <a:spAutoFit/>
            </a:bodyPr>
            <a:lstStyle/>
            <a:p>
              <a:pPr algn="ctr"/>
              <a:endParaRPr lang="en-US" sz="1361"/>
            </a:p>
          </p:txBody>
        </p:sp>
        <p:sp>
          <p:nvSpPr>
            <p:cNvPr id="14" name="Line 14"/>
            <p:cNvSpPr/>
            <p:nvPr/>
          </p:nvSpPr>
          <p:spPr>
            <a:xfrm>
              <a:off x="4774764" y="5453946"/>
              <a:ext cx="0" cy="135058"/>
            </a:xfrm>
            <a:prstGeom prst="line">
              <a:avLst/>
            </a:prstGeom>
            <a:noFill/>
            <a:ln w="15113" cmpd="sng">
              <a:solidFill>
                <a:srgbClr val="000000"/>
              </a:solidFill>
              <a:prstDash val="solid"/>
            </a:ln>
          </p:spPr>
          <p:txBody>
            <a:bodyPr anchor="ctr">
              <a:spAutoFit/>
            </a:bodyPr>
            <a:lstStyle/>
            <a:p>
              <a:pPr algn="ctr"/>
              <a:endParaRPr lang="en-US" sz="1361"/>
            </a:p>
          </p:txBody>
        </p:sp>
        <p:sp>
          <p:nvSpPr>
            <p:cNvPr id="15" name="Line 15"/>
            <p:cNvSpPr/>
            <p:nvPr/>
          </p:nvSpPr>
          <p:spPr>
            <a:xfrm>
              <a:off x="3371626" y="5453946"/>
              <a:ext cx="0" cy="135058"/>
            </a:xfrm>
            <a:prstGeom prst="line">
              <a:avLst/>
            </a:prstGeom>
            <a:noFill/>
            <a:ln w="15113" cmpd="sng">
              <a:solidFill>
                <a:srgbClr val="000000"/>
              </a:solidFill>
              <a:prstDash val="solid"/>
            </a:ln>
          </p:spPr>
          <p:txBody>
            <a:bodyPr anchor="ctr">
              <a:spAutoFit/>
            </a:bodyPr>
            <a:lstStyle/>
            <a:p>
              <a:pPr algn="ctr"/>
              <a:endParaRPr lang="en-US" sz="1361"/>
            </a:p>
          </p:txBody>
        </p:sp>
        <p:sp>
          <p:nvSpPr>
            <p:cNvPr id="16" name="Line 16"/>
            <p:cNvSpPr/>
            <p:nvPr/>
          </p:nvSpPr>
          <p:spPr>
            <a:xfrm>
              <a:off x="1968487" y="5453946"/>
              <a:ext cx="0" cy="135058"/>
            </a:xfrm>
            <a:prstGeom prst="line">
              <a:avLst/>
            </a:prstGeom>
            <a:noFill/>
            <a:ln w="15113" cmpd="sng">
              <a:solidFill>
                <a:srgbClr val="000000"/>
              </a:solidFill>
              <a:prstDash val="solid"/>
            </a:ln>
          </p:spPr>
          <p:txBody>
            <a:bodyPr anchor="ctr">
              <a:spAutoFit/>
            </a:bodyPr>
            <a:lstStyle/>
            <a:p>
              <a:pPr algn="ctr"/>
              <a:endParaRPr lang="en-US" sz="1361"/>
            </a:p>
          </p:txBody>
        </p:sp>
        <p:sp>
          <p:nvSpPr>
            <p:cNvPr id="17" name="Rectangle 17"/>
            <p:cNvSpPr/>
            <p:nvPr/>
          </p:nvSpPr>
          <p:spPr>
            <a:xfrm>
              <a:off x="2036933" y="4939322"/>
              <a:ext cx="152102"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18" name="Rectangle 18"/>
            <p:cNvSpPr/>
            <p:nvPr/>
          </p:nvSpPr>
          <p:spPr>
            <a:xfrm>
              <a:off x="2411482" y="4395485"/>
              <a:ext cx="152102"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19" name="Rectangle 19"/>
            <p:cNvSpPr/>
            <p:nvPr/>
          </p:nvSpPr>
          <p:spPr>
            <a:xfrm>
              <a:off x="2474226" y="4058741"/>
              <a:ext cx="152101"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20" name="Rectangle 20"/>
            <p:cNvSpPr/>
            <p:nvPr/>
          </p:nvSpPr>
          <p:spPr>
            <a:xfrm>
              <a:off x="2806949" y="3819237"/>
              <a:ext cx="152102"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21" name="Rectangle 21"/>
            <p:cNvSpPr/>
            <p:nvPr/>
          </p:nvSpPr>
          <p:spPr>
            <a:xfrm>
              <a:off x="3139671" y="3803029"/>
              <a:ext cx="152101"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22" name="Rectangle 22"/>
            <p:cNvSpPr/>
            <p:nvPr/>
          </p:nvSpPr>
          <p:spPr>
            <a:xfrm>
              <a:off x="3576963" y="3178160"/>
              <a:ext cx="152102"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23" name="Rectangle 23"/>
            <p:cNvSpPr/>
            <p:nvPr/>
          </p:nvSpPr>
          <p:spPr>
            <a:xfrm>
              <a:off x="3867857" y="3115133"/>
              <a:ext cx="152102" cy="398979"/>
            </a:xfrm>
            <a:prstGeom prst="rect">
              <a:avLst/>
            </a:prstGeom>
            <a:noFill/>
            <a:ln w="28702" cmpd="sng">
              <a:solidFill>
                <a:srgbClr val="000000"/>
              </a:solidFill>
              <a:prstDash val="solid"/>
            </a:ln>
          </p:spPr>
          <p:txBody>
            <a:bodyPr anchor="ctr">
              <a:spAutoFit/>
            </a:bodyPr>
            <a:lstStyle/>
            <a:p>
              <a:pPr algn="ctr"/>
              <a:endParaRPr lang="en-US" sz="1361"/>
            </a:p>
          </p:txBody>
        </p:sp>
        <p:sp>
          <p:nvSpPr>
            <p:cNvPr id="24" name="Rectangle 24"/>
            <p:cNvSpPr/>
            <p:nvPr/>
          </p:nvSpPr>
          <p:spPr>
            <a:xfrm>
              <a:off x="2021723" y="4762846"/>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25" name="Rectangle 25"/>
            <p:cNvSpPr/>
            <p:nvPr/>
          </p:nvSpPr>
          <p:spPr>
            <a:xfrm>
              <a:off x="2147209" y="4809665"/>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26" name="Rectangle 26"/>
            <p:cNvSpPr/>
            <p:nvPr/>
          </p:nvSpPr>
          <p:spPr>
            <a:xfrm>
              <a:off x="2339235" y="4413494"/>
              <a:ext cx="182524"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27" name="Rectangle 27"/>
            <p:cNvSpPr/>
            <p:nvPr/>
          </p:nvSpPr>
          <p:spPr>
            <a:xfrm>
              <a:off x="2417188" y="4314452"/>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28" name="Rectangle 28"/>
            <p:cNvSpPr/>
            <p:nvPr/>
          </p:nvSpPr>
          <p:spPr>
            <a:xfrm>
              <a:off x="2728996" y="4074948"/>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29" name="Rectangle 29"/>
            <p:cNvSpPr/>
            <p:nvPr/>
          </p:nvSpPr>
          <p:spPr>
            <a:xfrm>
              <a:off x="3268958" y="3658968"/>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0" name="Rectangle 30"/>
            <p:cNvSpPr/>
            <p:nvPr/>
          </p:nvSpPr>
          <p:spPr>
            <a:xfrm>
              <a:off x="3289872" y="3594139"/>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1" name="Rectangle 31"/>
            <p:cNvSpPr/>
            <p:nvPr/>
          </p:nvSpPr>
          <p:spPr>
            <a:xfrm>
              <a:off x="3831734" y="3242987"/>
              <a:ext cx="182524"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2" name="Rectangle 32"/>
            <p:cNvSpPr/>
            <p:nvPr/>
          </p:nvSpPr>
          <p:spPr>
            <a:xfrm>
              <a:off x="4122630" y="2987278"/>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3" name="Rectangle 33"/>
            <p:cNvSpPr/>
            <p:nvPr/>
          </p:nvSpPr>
          <p:spPr>
            <a:xfrm>
              <a:off x="4434437" y="2859421"/>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4" name="Rectangle 34"/>
            <p:cNvSpPr/>
            <p:nvPr/>
          </p:nvSpPr>
          <p:spPr>
            <a:xfrm>
              <a:off x="4890743" y="2891836"/>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5" name="Rectangle 35"/>
            <p:cNvSpPr/>
            <p:nvPr/>
          </p:nvSpPr>
          <p:spPr>
            <a:xfrm>
              <a:off x="4620764" y="2715359"/>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6" name="Rectangle 36"/>
            <p:cNvSpPr/>
            <p:nvPr/>
          </p:nvSpPr>
          <p:spPr>
            <a:xfrm>
              <a:off x="5453519" y="2396622"/>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7" name="Rectangle 37"/>
            <p:cNvSpPr/>
            <p:nvPr/>
          </p:nvSpPr>
          <p:spPr>
            <a:xfrm>
              <a:off x="6014395" y="1980643"/>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8" name="Rectangle 38"/>
            <p:cNvSpPr/>
            <p:nvPr/>
          </p:nvSpPr>
          <p:spPr>
            <a:xfrm>
              <a:off x="6679839" y="1901406"/>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39" name="Rectangle 39"/>
            <p:cNvSpPr/>
            <p:nvPr/>
          </p:nvSpPr>
          <p:spPr>
            <a:xfrm>
              <a:off x="7489780" y="1469220"/>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40" name="Rectangle 40"/>
            <p:cNvSpPr/>
            <p:nvPr/>
          </p:nvSpPr>
          <p:spPr>
            <a:xfrm>
              <a:off x="7533509" y="1805967"/>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41" name="Rectangle 41"/>
            <p:cNvSpPr/>
            <p:nvPr/>
          </p:nvSpPr>
          <p:spPr>
            <a:xfrm>
              <a:off x="7489780" y="1580869"/>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42" name="Rectangle 42"/>
            <p:cNvSpPr/>
            <p:nvPr/>
          </p:nvSpPr>
          <p:spPr>
            <a:xfrm>
              <a:off x="7489780" y="1629490"/>
              <a:ext cx="18252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43" name="Free Form 43"/>
            <p:cNvSpPr/>
            <p:nvPr/>
          </p:nvSpPr>
          <p:spPr>
            <a:xfrm>
              <a:off x="2012217" y="2325993"/>
              <a:ext cx="4030695" cy="2836227"/>
            </a:xfrm>
            <a:custGeom>
              <a:avLst/>
              <a:gdLst/>
              <a:ahLst/>
              <a:cxnLst/>
              <a:rect l="0" t="0" r="0" b="0"/>
              <a:pathLst>
                <a:path w="4030694" h="2836226">
                  <a:moveTo>
                    <a:pt x="0" y="2836226"/>
                  </a:moveTo>
                  <a:cubicBezTo>
                    <a:pt x="2518" y="2830165"/>
                    <a:pt x="5369" y="2822661"/>
                    <a:pt x="8555" y="2813716"/>
                  </a:cubicBezTo>
                  <a:cubicBezTo>
                    <a:pt x="11707" y="2804653"/>
                    <a:pt x="15192" y="2793550"/>
                    <a:pt x="19012" y="2780402"/>
                  </a:cubicBezTo>
                  <a:cubicBezTo>
                    <a:pt x="22798" y="2767137"/>
                    <a:pt x="27551" y="2752432"/>
                    <a:pt x="33272" y="2736283"/>
                  </a:cubicBezTo>
                  <a:cubicBezTo>
                    <a:pt x="38958" y="2720018"/>
                    <a:pt x="44979" y="2703212"/>
                    <a:pt x="51334" y="2685861"/>
                  </a:cubicBezTo>
                  <a:cubicBezTo>
                    <a:pt x="57654" y="2668397"/>
                    <a:pt x="63991" y="2650989"/>
                    <a:pt x="70346" y="2633639"/>
                  </a:cubicBezTo>
                  <a:cubicBezTo>
                    <a:pt x="76666" y="2616175"/>
                    <a:pt x="83320" y="2599067"/>
                    <a:pt x="90310" y="2582316"/>
                  </a:cubicBezTo>
                  <a:cubicBezTo>
                    <a:pt x="97263" y="2565454"/>
                    <a:pt x="104234" y="2549247"/>
                    <a:pt x="111223" y="2533695"/>
                  </a:cubicBezTo>
                  <a:cubicBezTo>
                    <a:pt x="118177" y="2518034"/>
                    <a:pt x="125147" y="2502727"/>
                    <a:pt x="132138" y="2487775"/>
                  </a:cubicBezTo>
                  <a:cubicBezTo>
                    <a:pt x="139090" y="2472714"/>
                    <a:pt x="146061" y="2458309"/>
                    <a:pt x="153052" y="2444557"/>
                  </a:cubicBezTo>
                  <a:cubicBezTo>
                    <a:pt x="160004" y="2430698"/>
                    <a:pt x="166975" y="2417192"/>
                    <a:pt x="173966" y="2404039"/>
                  </a:cubicBezTo>
                  <a:cubicBezTo>
                    <a:pt x="180918" y="2390780"/>
                    <a:pt x="187889" y="2378176"/>
                    <a:pt x="194880" y="2366223"/>
                  </a:cubicBezTo>
                  <a:cubicBezTo>
                    <a:pt x="201831" y="2354165"/>
                    <a:pt x="208802" y="2342161"/>
                    <a:pt x="215793" y="2330207"/>
                  </a:cubicBezTo>
                  <a:cubicBezTo>
                    <a:pt x="222745" y="2318151"/>
                    <a:pt x="229716" y="2306446"/>
                    <a:pt x="236708" y="2295092"/>
                  </a:cubicBezTo>
                  <a:cubicBezTo>
                    <a:pt x="243659" y="2283636"/>
                    <a:pt x="250629" y="2272833"/>
                    <a:pt x="257622" y="2262678"/>
                  </a:cubicBezTo>
                  <a:cubicBezTo>
                    <a:pt x="264572" y="2252423"/>
                    <a:pt x="271543" y="2242219"/>
                    <a:pt x="278536" y="2232065"/>
                  </a:cubicBezTo>
                  <a:cubicBezTo>
                    <a:pt x="285486" y="2221809"/>
                    <a:pt x="292457" y="2212206"/>
                    <a:pt x="299449" y="2203252"/>
                  </a:cubicBezTo>
                  <a:cubicBezTo>
                    <a:pt x="306400" y="2194198"/>
                    <a:pt x="313371" y="2185196"/>
                    <a:pt x="320364" y="2176241"/>
                  </a:cubicBezTo>
                  <a:cubicBezTo>
                    <a:pt x="327313" y="2167188"/>
                    <a:pt x="334284" y="2158485"/>
                    <a:pt x="341278" y="2150129"/>
                  </a:cubicBezTo>
                  <a:cubicBezTo>
                    <a:pt x="348227" y="2141677"/>
                    <a:pt x="354881" y="2133274"/>
                    <a:pt x="361241" y="2124919"/>
                  </a:cubicBezTo>
                  <a:cubicBezTo>
                    <a:pt x="367556" y="2116466"/>
                    <a:pt x="374210" y="2108364"/>
                    <a:pt x="381204" y="2100608"/>
                  </a:cubicBezTo>
                  <a:cubicBezTo>
                    <a:pt x="388153" y="2092757"/>
                    <a:pt x="395124" y="2084954"/>
                    <a:pt x="402118" y="2077198"/>
                  </a:cubicBezTo>
                  <a:cubicBezTo>
                    <a:pt x="409067" y="2069347"/>
                    <a:pt x="416038" y="2061844"/>
                    <a:pt x="423032" y="2054688"/>
                  </a:cubicBezTo>
                  <a:cubicBezTo>
                    <a:pt x="429981" y="2047438"/>
                    <a:pt x="436951" y="2040235"/>
                    <a:pt x="443946" y="2033079"/>
                  </a:cubicBezTo>
                  <a:cubicBezTo>
                    <a:pt x="450894" y="2025829"/>
                    <a:pt x="457865" y="2018927"/>
                    <a:pt x="464860" y="2012370"/>
                  </a:cubicBezTo>
                  <a:cubicBezTo>
                    <a:pt x="471808" y="2005720"/>
                    <a:pt x="478779" y="1998817"/>
                    <a:pt x="485774" y="1991661"/>
                  </a:cubicBezTo>
                  <a:cubicBezTo>
                    <a:pt x="492722" y="1984411"/>
                    <a:pt x="499692" y="1977208"/>
                    <a:pt x="506688" y="1970052"/>
                  </a:cubicBezTo>
                  <a:cubicBezTo>
                    <a:pt x="513635" y="1962802"/>
                    <a:pt x="520606" y="1955599"/>
                    <a:pt x="527602" y="1948442"/>
                  </a:cubicBezTo>
                  <a:cubicBezTo>
                    <a:pt x="534549" y="1941192"/>
                    <a:pt x="541520" y="1933991"/>
                    <a:pt x="548516" y="1926833"/>
                  </a:cubicBezTo>
                  <a:cubicBezTo>
                    <a:pt x="555463" y="1919585"/>
                    <a:pt x="562433" y="1912382"/>
                    <a:pt x="569430" y="1905224"/>
                  </a:cubicBezTo>
                  <a:cubicBezTo>
                    <a:pt x="576376" y="1897975"/>
                    <a:pt x="583347" y="1890772"/>
                    <a:pt x="590344" y="1883614"/>
                  </a:cubicBezTo>
                  <a:cubicBezTo>
                    <a:pt x="597290" y="1876366"/>
                    <a:pt x="604261" y="1869464"/>
                    <a:pt x="611258" y="1862905"/>
                  </a:cubicBezTo>
                  <a:cubicBezTo>
                    <a:pt x="618204" y="1856257"/>
                    <a:pt x="625174" y="1849354"/>
                    <a:pt x="632172" y="1842196"/>
                  </a:cubicBezTo>
                  <a:cubicBezTo>
                    <a:pt x="639117" y="1834948"/>
                    <a:pt x="646088" y="1828046"/>
                    <a:pt x="653086" y="1821487"/>
                  </a:cubicBezTo>
                  <a:cubicBezTo>
                    <a:pt x="660031" y="1814841"/>
                    <a:pt x="667002" y="1808538"/>
                    <a:pt x="674000" y="1802579"/>
                  </a:cubicBezTo>
                  <a:cubicBezTo>
                    <a:pt x="680945" y="1796532"/>
                    <a:pt x="687598" y="1790231"/>
                    <a:pt x="693963" y="1783671"/>
                  </a:cubicBezTo>
                  <a:cubicBezTo>
                    <a:pt x="700274" y="1777024"/>
                    <a:pt x="706928" y="1770722"/>
                    <a:pt x="713927" y="1764763"/>
                  </a:cubicBezTo>
                  <a:cubicBezTo>
                    <a:pt x="720870" y="1758718"/>
                    <a:pt x="727842" y="1753015"/>
                    <a:pt x="734840" y="1747655"/>
                  </a:cubicBezTo>
                  <a:cubicBezTo>
                    <a:pt x="741784" y="1742210"/>
                    <a:pt x="748755" y="1736509"/>
                    <a:pt x="755755" y="1730548"/>
                  </a:cubicBezTo>
                  <a:cubicBezTo>
                    <a:pt x="762698" y="1724503"/>
                    <a:pt x="769669" y="1718802"/>
                    <a:pt x="776669" y="1713441"/>
                  </a:cubicBezTo>
                  <a:cubicBezTo>
                    <a:pt x="783612" y="1707995"/>
                    <a:pt x="790583" y="1702595"/>
                    <a:pt x="797583" y="1697234"/>
                  </a:cubicBezTo>
                  <a:cubicBezTo>
                    <a:pt x="804525" y="1691790"/>
                    <a:pt x="811496" y="1686686"/>
                    <a:pt x="818497" y="1681927"/>
                  </a:cubicBezTo>
                  <a:cubicBezTo>
                    <a:pt x="825438" y="1677083"/>
                    <a:pt x="832410" y="1672282"/>
                    <a:pt x="839411" y="1667521"/>
                  </a:cubicBezTo>
                  <a:cubicBezTo>
                    <a:pt x="846352" y="1662677"/>
                    <a:pt x="853324" y="1657575"/>
                    <a:pt x="860325" y="1652214"/>
                  </a:cubicBezTo>
                  <a:cubicBezTo>
                    <a:pt x="867266" y="1646770"/>
                    <a:pt x="874238" y="1641368"/>
                    <a:pt x="881239" y="1636007"/>
                  </a:cubicBezTo>
                  <a:cubicBezTo>
                    <a:pt x="888180" y="1630563"/>
                    <a:pt x="895150" y="1625161"/>
                    <a:pt x="902153" y="1619800"/>
                  </a:cubicBezTo>
                  <a:cubicBezTo>
                    <a:pt x="909094" y="1614356"/>
                    <a:pt x="916064" y="1608655"/>
                    <a:pt x="923067" y="1602693"/>
                  </a:cubicBezTo>
                  <a:cubicBezTo>
                    <a:pt x="930008" y="1596649"/>
                    <a:pt x="936978" y="1590647"/>
                    <a:pt x="943981" y="1584685"/>
                  </a:cubicBezTo>
                  <a:cubicBezTo>
                    <a:pt x="950920" y="1578642"/>
                    <a:pt x="957892" y="1572640"/>
                    <a:pt x="964894" y="1566677"/>
                  </a:cubicBezTo>
                  <a:cubicBezTo>
                    <a:pt x="971834" y="1560634"/>
                    <a:pt x="978806" y="1554632"/>
                    <a:pt x="985808" y="1548669"/>
                  </a:cubicBezTo>
                  <a:cubicBezTo>
                    <a:pt x="992748" y="1542628"/>
                    <a:pt x="999720" y="1536925"/>
                    <a:pt x="1006722" y="1531562"/>
                  </a:cubicBezTo>
                  <a:cubicBezTo>
                    <a:pt x="1013662" y="1526120"/>
                    <a:pt x="1020317" y="1521018"/>
                    <a:pt x="1026686" y="1516255"/>
                  </a:cubicBezTo>
                  <a:cubicBezTo>
                    <a:pt x="1032990" y="1511415"/>
                    <a:pt x="1039645" y="1506612"/>
                    <a:pt x="1046649" y="1501849"/>
                  </a:cubicBezTo>
                  <a:cubicBezTo>
                    <a:pt x="1053589" y="1497009"/>
                    <a:pt x="1060559" y="1492507"/>
                    <a:pt x="1067563" y="1488343"/>
                  </a:cubicBezTo>
                  <a:cubicBezTo>
                    <a:pt x="1074501" y="1484102"/>
                    <a:pt x="1081473" y="1479901"/>
                    <a:pt x="1088477" y="1475738"/>
                  </a:cubicBezTo>
                  <a:cubicBezTo>
                    <a:pt x="1095415" y="1471497"/>
                    <a:pt x="1102387" y="1466995"/>
                    <a:pt x="1109391" y="1462232"/>
                  </a:cubicBezTo>
                  <a:cubicBezTo>
                    <a:pt x="1116329" y="1457392"/>
                    <a:pt x="1123301" y="1452890"/>
                    <a:pt x="1130305" y="1448726"/>
                  </a:cubicBezTo>
                  <a:cubicBezTo>
                    <a:pt x="1137243" y="1444485"/>
                    <a:pt x="1144213" y="1440284"/>
                    <a:pt x="1151219" y="1436121"/>
                  </a:cubicBezTo>
                  <a:cubicBezTo>
                    <a:pt x="1158157" y="1431882"/>
                    <a:pt x="1165127" y="1427380"/>
                    <a:pt x="1172133" y="1422615"/>
                  </a:cubicBezTo>
                  <a:cubicBezTo>
                    <a:pt x="1179071" y="1417774"/>
                    <a:pt x="1186041" y="1412973"/>
                    <a:pt x="1193047" y="1408209"/>
                  </a:cubicBezTo>
                  <a:cubicBezTo>
                    <a:pt x="1199983" y="1403368"/>
                    <a:pt x="1206955" y="1398567"/>
                    <a:pt x="1213961" y="1393802"/>
                  </a:cubicBezTo>
                  <a:cubicBezTo>
                    <a:pt x="1220897" y="1388962"/>
                    <a:pt x="1227869" y="1384161"/>
                    <a:pt x="1234875" y="1379396"/>
                  </a:cubicBezTo>
                  <a:cubicBezTo>
                    <a:pt x="1241811" y="1374557"/>
                    <a:pt x="1248781" y="1369755"/>
                    <a:pt x="1255789" y="1364990"/>
                  </a:cubicBezTo>
                  <a:cubicBezTo>
                    <a:pt x="1262725" y="1360151"/>
                    <a:pt x="1269695" y="1355349"/>
                    <a:pt x="1276703" y="1350584"/>
                  </a:cubicBezTo>
                  <a:cubicBezTo>
                    <a:pt x="1283639" y="1345745"/>
                    <a:pt x="1290609" y="1341243"/>
                    <a:pt x="1297617" y="1337078"/>
                  </a:cubicBezTo>
                  <a:cubicBezTo>
                    <a:pt x="1304553" y="1332839"/>
                    <a:pt x="1311523" y="1328638"/>
                    <a:pt x="1318531" y="1324472"/>
                  </a:cubicBezTo>
                  <a:cubicBezTo>
                    <a:pt x="1325465" y="1320233"/>
                    <a:pt x="1332119" y="1316032"/>
                    <a:pt x="1338494" y="1311867"/>
                  </a:cubicBezTo>
                  <a:cubicBezTo>
                    <a:pt x="1344795" y="1307628"/>
                    <a:pt x="1351450" y="1303427"/>
                    <a:pt x="1358458" y="1299262"/>
                  </a:cubicBezTo>
                  <a:cubicBezTo>
                    <a:pt x="1365392" y="1295024"/>
                    <a:pt x="1372362" y="1290821"/>
                    <a:pt x="1379372" y="1286656"/>
                  </a:cubicBezTo>
                  <a:cubicBezTo>
                    <a:pt x="1386306" y="1282419"/>
                    <a:pt x="1393276" y="1278218"/>
                    <a:pt x="1400286" y="1274051"/>
                  </a:cubicBezTo>
                  <a:cubicBezTo>
                    <a:pt x="1407220" y="1269813"/>
                    <a:pt x="1414190" y="1265612"/>
                    <a:pt x="1421200" y="1261445"/>
                  </a:cubicBezTo>
                  <a:cubicBezTo>
                    <a:pt x="1428134" y="1257208"/>
                    <a:pt x="1435104" y="1253007"/>
                    <a:pt x="1442114" y="1248840"/>
                  </a:cubicBezTo>
                  <a:cubicBezTo>
                    <a:pt x="1449046" y="1244602"/>
                    <a:pt x="1456018" y="1240401"/>
                    <a:pt x="1463028" y="1236234"/>
                  </a:cubicBezTo>
                  <a:cubicBezTo>
                    <a:pt x="1469960" y="1231997"/>
                    <a:pt x="1476932" y="1227796"/>
                    <a:pt x="1483942" y="1223629"/>
                  </a:cubicBezTo>
                  <a:cubicBezTo>
                    <a:pt x="1490874" y="1219392"/>
                    <a:pt x="1497844" y="1214890"/>
                    <a:pt x="1504856" y="1210123"/>
                  </a:cubicBezTo>
                  <a:cubicBezTo>
                    <a:pt x="1511788" y="1205286"/>
                    <a:pt x="1518758" y="1200784"/>
                    <a:pt x="1525770" y="1196617"/>
                  </a:cubicBezTo>
                  <a:cubicBezTo>
                    <a:pt x="1532702" y="1192380"/>
                    <a:pt x="1539672" y="1187880"/>
                    <a:pt x="1546683" y="1183111"/>
                  </a:cubicBezTo>
                  <a:cubicBezTo>
                    <a:pt x="1553616" y="1178274"/>
                    <a:pt x="1560586" y="1173772"/>
                    <a:pt x="1567597" y="1169605"/>
                  </a:cubicBezTo>
                  <a:cubicBezTo>
                    <a:pt x="1574528" y="1165370"/>
                    <a:pt x="1581500" y="1160868"/>
                    <a:pt x="1588511" y="1156100"/>
                  </a:cubicBezTo>
                  <a:cubicBezTo>
                    <a:pt x="1595442" y="1151263"/>
                    <a:pt x="1602414" y="1146763"/>
                    <a:pt x="1609425" y="1142594"/>
                  </a:cubicBezTo>
                  <a:cubicBezTo>
                    <a:pt x="1616356" y="1138358"/>
                    <a:pt x="1623328" y="1134157"/>
                    <a:pt x="1630339" y="1129988"/>
                  </a:cubicBezTo>
                  <a:cubicBezTo>
                    <a:pt x="1637270" y="1125753"/>
                    <a:pt x="1643924" y="1121552"/>
                    <a:pt x="1650303" y="1117383"/>
                  </a:cubicBezTo>
                  <a:cubicBezTo>
                    <a:pt x="1656598" y="1113147"/>
                    <a:pt x="1663252" y="1109247"/>
                    <a:pt x="1670266" y="1105678"/>
                  </a:cubicBezTo>
                  <a:cubicBezTo>
                    <a:pt x="1677196" y="1102044"/>
                    <a:pt x="1684166" y="1098442"/>
                    <a:pt x="1691180" y="1094873"/>
                  </a:cubicBezTo>
                  <a:cubicBezTo>
                    <a:pt x="1698108" y="1091239"/>
                    <a:pt x="1705080" y="1087638"/>
                    <a:pt x="1712094" y="1084068"/>
                  </a:cubicBezTo>
                  <a:cubicBezTo>
                    <a:pt x="1719022" y="1080434"/>
                    <a:pt x="1725994" y="1076833"/>
                    <a:pt x="1733008" y="1073264"/>
                  </a:cubicBezTo>
                  <a:cubicBezTo>
                    <a:pt x="1739936" y="1069630"/>
                    <a:pt x="1746908" y="1065728"/>
                    <a:pt x="1753922" y="1061559"/>
                  </a:cubicBezTo>
                  <a:cubicBezTo>
                    <a:pt x="1760850" y="1057325"/>
                    <a:pt x="1767820" y="1053122"/>
                    <a:pt x="1774836" y="1048953"/>
                  </a:cubicBezTo>
                  <a:cubicBezTo>
                    <a:pt x="1781764" y="1044720"/>
                    <a:pt x="1788734" y="1040518"/>
                    <a:pt x="1795750" y="1036348"/>
                  </a:cubicBezTo>
                  <a:cubicBezTo>
                    <a:pt x="1802678" y="1032114"/>
                    <a:pt x="1809648" y="1027913"/>
                    <a:pt x="1816664" y="1023742"/>
                  </a:cubicBezTo>
                  <a:cubicBezTo>
                    <a:pt x="1823590" y="1019509"/>
                    <a:pt x="1830562" y="1015606"/>
                    <a:pt x="1837578" y="1012037"/>
                  </a:cubicBezTo>
                  <a:cubicBezTo>
                    <a:pt x="1844504" y="1008403"/>
                    <a:pt x="1851476" y="1004804"/>
                    <a:pt x="1858492" y="1001233"/>
                  </a:cubicBezTo>
                  <a:cubicBezTo>
                    <a:pt x="1865418" y="997600"/>
                    <a:pt x="1872390" y="993999"/>
                    <a:pt x="1879406" y="990428"/>
                  </a:cubicBezTo>
                  <a:cubicBezTo>
                    <a:pt x="1886332" y="986796"/>
                    <a:pt x="1893302" y="983194"/>
                    <a:pt x="1900320" y="979623"/>
                  </a:cubicBezTo>
                  <a:cubicBezTo>
                    <a:pt x="1907246" y="975991"/>
                    <a:pt x="1914216" y="972390"/>
                    <a:pt x="1921234" y="968819"/>
                  </a:cubicBezTo>
                  <a:cubicBezTo>
                    <a:pt x="1928160" y="965186"/>
                    <a:pt x="1935130" y="961585"/>
                    <a:pt x="1942148" y="958014"/>
                  </a:cubicBezTo>
                  <a:cubicBezTo>
                    <a:pt x="1949072" y="954382"/>
                    <a:pt x="1955727" y="950780"/>
                    <a:pt x="1962111" y="947209"/>
                  </a:cubicBezTo>
                  <a:cubicBezTo>
                    <a:pt x="1968403" y="943577"/>
                    <a:pt x="1975057" y="939675"/>
                    <a:pt x="1982075" y="935504"/>
                  </a:cubicBezTo>
                  <a:cubicBezTo>
                    <a:pt x="1988999" y="931272"/>
                    <a:pt x="1995969" y="927370"/>
                    <a:pt x="2002989" y="923799"/>
                  </a:cubicBezTo>
                  <a:cubicBezTo>
                    <a:pt x="2009913" y="920167"/>
                    <a:pt x="2016883" y="916267"/>
                    <a:pt x="2023903" y="912094"/>
                  </a:cubicBezTo>
                  <a:cubicBezTo>
                    <a:pt x="2030827" y="907862"/>
                    <a:pt x="2037797" y="903661"/>
                    <a:pt x="2044817" y="899489"/>
                  </a:cubicBezTo>
                  <a:cubicBezTo>
                    <a:pt x="2051741" y="895257"/>
                    <a:pt x="2058711" y="891056"/>
                    <a:pt x="2065731" y="886883"/>
                  </a:cubicBezTo>
                  <a:cubicBezTo>
                    <a:pt x="2072653" y="882651"/>
                    <a:pt x="2079625" y="878450"/>
                    <a:pt x="2086645" y="874278"/>
                  </a:cubicBezTo>
                  <a:cubicBezTo>
                    <a:pt x="2093567" y="870046"/>
                    <a:pt x="2100539" y="866145"/>
                    <a:pt x="2107559" y="862573"/>
                  </a:cubicBezTo>
                  <a:cubicBezTo>
                    <a:pt x="2114481" y="858942"/>
                    <a:pt x="2121451" y="855341"/>
                    <a:pt x="2128473" y="851768"/>
                  </a:cubicBezTo>
                  <a:cubicBezTo>
                    <a:pt x="2135395" y="848138"/>
                    <a:pt x="2142365" y="844235"/>
                    <a:pt x="2149386" y="840063"/>
                  </a:cubicBezTo>
                  <a:cubicBezTo>
                    <a:pt x="2156309" y="835833"/>
                    <a:pt x="2163279" y="831931"/>
                    <a:pt x="2170300" y="828358"/>
                  </a:cubicBezTo>
                  <a:cubicBezTo>
                    <a:pt x="2177223" y="824728"/>
                    <a:pt x="2184193" y="821126"/>
                    <a:pt x="2191214" y="817553"/>
                  </a:cubicBezTo>
                  <a:cubicBezTo>
                    <a:pt x="2198135" y="813923"/>
                    <a:pt x="2205107" y="810321"/>
                    <a:pt x="2212128" y="806749"/>
                  </a:cubicBezTo>
                  <a:cubicBezTo>
                    <a:pt x="2219049" y="803118"/>
                    <a:pt x="2226021" y="799517"/>
                    <a:pt x="2233042" y="795944"/>
                  </a:cubicBezTo>
                  <a:cubicBezTo>
                    <a:pt x="2239963" y="792314"/>
                    <a:pt x="2246935" y="788413"/>
                    <a:pt x="2253956" y="784239"/>
                  </a:cubicBezTo>
                  <a:cubicBezTo>
                    <a:pt x="2260877" y="780009"/>
                    <a:pt x="2267847" y="776106"/>
                    <a:pt x="2274870" y="772534"/>
                  </a:cubicBezTo>
                  <a:cubicBezTo>
                    <a:pt x="2281791" y="768903"/>
                    <a:pt x="2288445" y="765003"/>
                    <a:pt x="2294834" y="760829"/>
                  </a:cubicBezTo>
                  <a:cubicBezTo>
                    <a:pt x="2301119" y="756599"/>
                    <a:pt x="2307774" y="752397"/>
                    <a:pt x="2314797" y="748223"/>
                  </a:cubicBezTo>
                  <a:cubicBezTo>
                    <a:pt x="2321716" y="743993"/>
                    <a:pt x="2328688" y="739792"/>
                    <a:pt x="2335711" y="735618"/>
                  </a:cubicBezTo>
                  <a:cubicBezTo>
                    <a:pt x="2342630" y="731388"/>
                    <a:pt x="2349602" y="727487"/>
                    <a:pt x="2356625" y="723913"/>
                  </a:cubicBezTo>
                  <a:cubicBezTo>
                    <a:pt x="2363544" y="720284"/>
                    <a:pt x="2370516" y="716382"/>
                    <a:pt x="2377539" y="712208"/>
                  </a:cubicBezTo>
                  <a:cubicBezTo>
                    <a:pt x="2384458" y="707978"/>
                    <a:pt x="2391428" y="704077"/>
                    <a:pt x="2398453" y="700503"/>
                  </a:cubicBezTo>
                  <a:cubicBezTo>
                    <a:pt x="2405372" y="696874"/>
                    <a:pt x="2412342" y="693573"/>
                    <a:pt x="2419367" y="690598"/>
                  </a:cubicBezTo>
                  <a:cubicBezTo>
                    <a:pt x="2426286" y="687570"/>
                    <a:pt x="2433256" y="684569"/>
                    <a:pt x="2440281" y="681594"/>
                  </a:cubicBezTo>
                  <a:cubicBezTo>
                    <a:pt x="2447198" y="678566"/>
                    <a:pt x="2454170" y="675565"/>
                    <a:pt x="2461195" y="672590"/>
                  </a:cubicBezTo>
                  <a:cubicBezTo>
                    <a:pt x="2468112" y="669563"/>
                    <a:pt x="2475084" y="666862"/>
                    <a:pt x="2482109" y="664487"/>
                  </a:cubicBezTo>
                  <a:cubicBezTo>
                    <a:pt x="2489026" y="662060"/>
                    <a:pt x="2495996" y="659659"/>
                    <a:pt x="2503023" y="657284"/>
                  </a:cubicBezTo>
                  <a:cubicBezTo>
                    <a:pt x="2509940" y="654856"/>
                    <a:pt x="2516910" y="652455"/>
                    <a:pt x="2523937" y="650081"/>
                  </a:cubicBezTo>
                  <a:cubicBezTo>
                    <a:pt x="2530854" y="647653"/>
                    <a:pt x="2537824" y="645252"/>
                    <a:pt x="2544851" y="642877"/>
                  </a:cubicBezTo>
                  <a:cubicBezTo>
                    <a:pt x="2551768" y="640450"/>
                    <a:pt x="2558738" y="637749"/>
                    <a:pt x="2565765" y="634774"/>
                  </a:cubicBezTo>
                  <a:cubicBezTo>
                    <a:pt x="2572680" y="631747"/>
                    <a:pt x="2579652" y="628746"/>
                    <a:pt x="2586679" y="625770"/>
                  </a:cubicBezTo>
                  <a:cubicBezTo>
                    <a:pt x="2593594" y="622743"/>
                    <a:pt x="2600566" y="619742"/>
                    <a:pt x="2607593" y="616766"/>
                  </a:cubicBezTo>
                  <a:cubicBezTo>
                    <a:pt x="2614508" y="613739"/>
                    <a:pt x="2621162" y="610438"/>
                    <a:pt x="2627556" y="606862"/>
                  </a:cubicBezTo>
                  <a:cubicBezTo>
                    <a:pt x="2633838" y="603235"/>
                    <a:pt x="2640491" y="599633"/>
                    <a:pt x="2647520" y="596057"/>
                  </a:cubicBezTo>
                  <a:cubicBezTo>
                    <a:pt x="2654434" y="592430"/>
                    <a:pt x="2661405" y="588829"/>
                    <a:pt x="2668434" y="585253"/>
                  </a:cubicBezTo>
                  <a:cubicBezTo>
                    <a:pt x="2675348" y="581626"/>
                    <a:pt x="2682319" y="578024"/>
                    <a:pt x="2689348" y="574448"/>
                  </a:cubicBezTo>
                  <a:cubicBezTo>
                    <a:pt x="2696261" y="570821"/>
                    <a:pt x="2703233" y="567220"/>
                    <a:pt x="2710262" y="563644"/>
                  </a:cubicBezTo>
                  <a:cubicBezTo>
                    <a:pt x="2717175" y="560017"/>
                    <a:pt x="2724147" y="556416"/>
                    <a:pt x="2731176" y="552839"/>
                  </a:cubicBezTo>
                  <a:cubicBezTo>
                    <a:pt x="2738089" y="549212"/>
                    <a:pt x="2745059" y="545611"/>
                    <a:pt x="2752089" y="542034"/>
                  </a:cubicBezTo>
                  <a:cubicBezTo>
                    <a:pt x="2759003" y="538408"/>
                    <a:pt x="2765973" y="535107"/>
                    <a:pt x="2773003" y="532129"/>
                  </a:cubicBezTo>
                  <a:cubicBezTo>
                    <a:pt x="2779916" y="529104"/>
                    <a:pt x="2786887" y="526103"/>
                    <a:pt x="2793917" y="523126"/>
                  </a:cubicBezTo>
                  <a:cubicBezTo>
                    <a:pt x="2800829" y="520100"/>
                    <a:pt x="2807801" y="517099"/>
                    <a:pt x="2814831" y="514122"/>
                  </a:cubicBezTo>
                  <a:cubicBezTo>
                    <a:pt x="2821743" y="511096"/>
                    <a:pt x="2828715" y="508095"/>
                    <a:pt x="2835745" y="505118"/>
                  </a:cubicBezTo>
                  <a:cubicBezTo>
                    <a:pt x="2842657" y="502093"/>
                    <a:pt x="2849629" y="499092"/>
                    <a:pt x="2856659" y="496114"/>
                  </a:cubicBezTo>
                  <a:cubicBezTo>
                    <a:pt x="2863571" y="493089"/>
                    <a:pt x="2870542" y="489788"/>
                    <a:pt x="2877573" y="486210"/>
                  </a:cubicBezTo>
                  <a:cubicBezTo>
                    <a:pt x="2884485" y="482585"/>
                    <a:pt x="2891455" y="479283"/>
                    <a:pt x="2898487" y="476305"/>
                  </a:cubicBezTo>
                  <a:cubicBezTo>
                    <a:pt x="2905398" y="473281"/>
                    <a:pt x="2912053" y="470280"/>
                    <a:pt x="2918451" y="467302"/>
                  </a:cubicBezTo>
                  <a:cubicBezTo>
                    <a:pt x="2924727" y="464277"/>
                    <a:pt x="2931381" y="461276"/>
                    <a:pt x="2938414" y="458298"/>
                  </a:cubicBezTo>
                  <a:cubicBezTo>
                    <a:pt x="2945323" y="455273"/>
                    <a:pt x="2952295" y="452272"/>
                    <a:pt x="2959328" y="449294"/>
                  </a:cubicBezTo>
                  <a:cubicBezTo>
                    <a:pt x="2966237" y="446270"/>
                    <a:pt x="2973209" y="443268"/>
                    <a:pt x="2980242" y="440290"/>
                  </a:cubicBezTo>
                  <a:cubicBezTo>
                    <a:pt x="2987151" y="437265"/>
                    <a:pt x="2994123" y="434264"/>
                    <a:pt x="3001156" y="431286"/>
                  </a:cubicBezTo>
                  <a:cubicBezTo>
                    <a:pt x="3008065" y="428262"/>
                    <a:pt x="3015035" y="425261"/>
                    <a:pt x="3022070" y="422282"/>
                  </a:cubicBezTo>
                  <a:cubicBezTo>
                    <a:pt x="3028979" y="419259"/>
                    <a:pt x="3035949" y="416257"/>
                    <a:pt x="3042984" y="413278"/>
                  </a:cubicBezTo>
                  <a:cubicBezTo>
                    <a:pt x="3049893" y="410254"/>
                    <a:pt x="3056863" y="407253"/>
                    <a:pt x="3063898" y="404275"/>
                  </a:cubicBezTo>
                  <a:cubicBezTo>
                    <a:pt x="3070805" y="401251"/>
                    <a:pt x="3077777" y="398250"/>
                    <a:pt x="3084812" y="395270"/>
                  </a:cubicBezTo>
                  <a:cubicBezTo>
                    <a:pt x="3091719" y="392247"/>
                    <a:pt x="3098691" y="389246"/>
                    <a:pt x="3105726" y="386267"/>
                  </a:cubicBezTo>
                  <a:cubicBezTo>
                    <a:pt x="3112633" y="383243"/>
                    <a:pt x="3119605" y="380242"/>
                    <a:pt x="3126640" y="377263"/>
                  </a:cubicBezTo>
                  <a:cubicBezTo>
                    <a:pt x="3133547" y="374239"/>
                    <a:pt x="3140517" y="371238"/>
                    <a:pt x="3147554" y="368259"/>
                  </a:cubicBezTo>
                  <a:cubicBezTo>
                    <a:pt x="3154461" y="365236"/>
                    <a:pt x="3161431" y="362235"/>
                    <a:pt x="3168468" y="359255"/>
                  </a:cubicBezTo>
                  <a:cubicBezTo>
                    <a:pt x="3175375" y="356232"/>
                    <a:pt x="3182345" y="353231"/>
                    <a:pt x="3189382" y="350251"/>
                  </a:cubicBezTo>
                  <a:cubicBezTo>
                    <a:pt x="3196287" y="347228"/>
                    <a:pt x="3203259" y="344227"/>
                    <a:pt x="3210296" y="341247"/>
                  </a:cubicBezTo>
                  <a:cubicBezTo>
                    <a:pt x="3217201" y="338224"/>
                    <a:pt x="3224173" y="335523"/>
                    <a:pt x="3231210" y="333144"/>
                  </a:cubicBezTo>
                  <a:cubicBezTo>
                    <a:pt x="3238115" y="330721"/>
                    <a:pt x="3245087" y="328020"/>
                    <a:pt x="3252124" y="325040"/>
                  </a:cubicBezTo>
                  <a:cubicBezTo>
                    <a:pt x="3259029" y="322018"/>
                    <a:pt x="3265684" y="319017"/>
                    <a:pt x="3272087" y="316036"/>
                  </a:cubicBezTo>
                  <a:cubicBezTo>
                    <a:pt x="3278358" y="313014"/>
                    <a:pt x="3285012" y="310013"/>
                    <a:pt x="3292051" y="307032"/>
                  </a:cubicBezTo>
                  <a:cubicBezTo>
                    <a:pt x="3298956" y="304010"/>
                    <a:pt x="3305926" y="301009"/>
                    <a:pt x="3312965" y="298028"/>
                  </a:cubicBezTo>
                  <a:cubicBezTo>
                    <a:pt x="3319868" y="295006"/>
                    <a:pt x="3326840" y="292005"/>
                    <a:pt x="3333878" y="289024"/>
                  </a:cubicBezTo>
                  <a:cubicBezTo>
                    <a:pt x="3340782" y="286002"/>
                    <a:pt x="3347754" y="283001"/>
                    <a:pt x="3354792" y="280020"/>
                  </a:cubicBezTo>
                  <a:cubicBezTo>
                    <a:pt x="3361696" y="276999"/>
                    <a:pt x="3368668" y="273998"/>
                    <a:pt x="3375706" y="271017"/>
                  </a:cubicBezTo>
                  <a:cubicBezTo>
                    <a:pt x="3382610" y="267995"/>
                    <a:pt x="3389898" y="264694"/>
                    <a:pt x="3397571" y="261112"/>
                  </a:cubicBezTo>
                  <a:cubicBezTo>
                    <a:pt x="3405108" y="257491"/>
                    <a:pt x="3412713" y="254189"/>
                    <a:pt x="3420386" y="251208"/>
                  </a:cubicBezTo>
                  <a:cubicBezTo>
                    <a:pt x="3427923" y="248187"/>
                    <a:pt x="3435844" y="245186"/>
                    <a:pt x="3444152" y="242204"/>
                  </a:cubicBezTo>
                  <a:cubicBezTo>
                    <a:pt x="3452322" y="239183"/>
                    <a:pt x="3460878" y="235882"/>
                    <a:pt x="3469819" y="232300"/>
                  </a:cubicBezTo>
                  <a:cubicBezTo>
                    <a:pt x="3478622" y="228679"/>
                    <a:pt x="3487178" y="225377"/>
                    <a:pt x="3495487" y="222396"/>
                  </a:cubicBezTo>
                  <a:cubicBezTo>
                    <a:pt x="3503656" y="219375"/>
                    <a:pt x="3511577" y="216374"/>
                    <a:pt x="3519252" y="213392"/>
                  </a:cubicBezTo>
                  <a:cubicBezTo>
                    <a:pt x="3526787" y="210371"/>
                    <a:pt x="3534075" y="207070"/>
                    <a:pt x="3541117" y="203487"/>
                  </a:cubicBezTo>
                  <a:cubicBezTo>
                    <a:pt x="3548019" y="199866"/>
                    <a:pt x="3554989" y="196565"/>
                    <a:pt x="3562031" y="193583"/>
                  </a:cubicBezTo>
                  <a:cubicBezTo>
                    <a:pt x="3568931" y="190563"/>
                    <a:pt x="3575903" y="187562"/>
                    <a:pt x="3582945" y="184579"/>
                  </a:cubicBezTo>
                  <a:cubicBezTo>
                    <a:pt x="3589845" y="181559"/>
                    <a:pt x="3596817" y="178558"/>
                    <a:pt x="3603859" y="175575"/>
                  </a:cubicBezTo>
                  <a:cubicBezTo>
                    <a:pt x="3610759" y="172555"/>
                    <a:pt x="3617729" y="169554"/>
                    <a:pt x="3624773" y="166572"/>
                  </a:cubicBezTo>
                  <a:cubicBezTo>
                    <a:pt x="3631673" y="163551"/>
                    <a:pt x="3638643" y="160550"/>
                    <a:pt x="3645687" y="157567"/>
                  </a:cubicBezTo>
                  <a:cubicBezTo>
                    <a:pt x="3652587" y="154548"/>
                    <a:pt x="3659557" y="151847"/>
                    <a:pt x="3666601" y="149464"/>
                  </a:cubicBezTo>
                  <a:cubicBezTo>
                    <a:pt x="3673501" y="147044"/>
                    <a:pt x="3680471" y="144343"/>
                    <a:pt x="3687515" y="141361"/>
                  </a:cubicBezTo>
                  <a:cubicBezTo>
                    <a:pt x="3694413" y="138341"/>
                    <a:pt x="3701385" y="135340"/>
                    <a:pt x="3708429" y="132357"/>
                  </a:cubicBezTo>
                  <a:cubicBezTo>
                    <a:pt x="3715327" y="129337"/>
                    <a:pt x="3722299" y="126636"/>
                    <a:pt x="3729343" y="124253"/>
                  </a:cubicBezTo>
                  <a:cubicBezTo>
                    <a:pt x="3736241" y="121834"/>
                    <a:pt x="3743211" y="119133"/>
                    <a:pt x="3750257" y="116150"/>
                  </a:cubicBezTo>
                  <a:cubicBezTo>
                    <a:pt x="3757155" y="113130"/>
                    <a:pt x="3764125" y="110129"/>
                    <a:pt x="3771171" y="107146"/>
                  </a:cubicBezTo>
                  <a:cubicBezTo>
                    <a:pt x="3778069" y="104127"/>
                    <a:pt x="3785039" y="101125"/>
                    <a:pt x="3792085" y="98142"/>
                  </a:cubicBezTo>
                  <a:cubicBezTo>
                    <a:pt x="3798981" y="95123"/>
                    <a:pt x="3805953" y="92122"/>
                    <a:pt x="3812999" y="89138"/>
                  </a:cubicBezTo>
                  <a:cubicBezTo>
                    <a:pt x="3819895" y="86119"/>
                    <a:pt x="3826867" y="83118"/>
                    <a:pt x="3833913" y="80134"/>
                  </a:cubicBezTo>
                  <a:cubicBezTo>
                    <a:pt x="3840809" y="77115"/>
                    <a:pt x="3847781" y="74115"/>
                    <a:pt x="3854827" y="71130"/>
                  </a:cubicBezTo>
                  <a:cubicBezTo>
                    <a:pt x="3861723" y="68112"/>
                    <a:pt x="3868693" y="65111"/>
                    <a:pt x="3875741" y="62126"/>
                  </a:cubicBezTo>
                  <a:cubicBezTo>
                    <a:pt x="3882637" y="59108"/>
                    <a:pt x="3889291" y="56107"/>
                    <a:pt x="3895704" y="53122"/>
                  </a:cubicBezTo>
                  <a:cubicBezTo>
                    <a:pt x="3901965" y="50104"/>
                    <a:pt x="3908619" y="47403"/>
                    <a:pt x="3915668" y="45019"/>
                  </a:cubicBezTo>
                  <a:cubicBezTo>
                    <a:pt x="3922562" y="42601"/>
                    <a:pt x="3929533" y="39900"/>
                    <a:pt x="3936581" y="36915"/>
                  </a:cubicBezTo>
                  <a:cubicBezTo>
                    <a:pt x="3943476" y="33898"/>
                    <a:pt x="3950447" y="31197"/>
                    <a:pt x="3957495" y="28812"/>
                  </a:cubicBezTo>
                  <a:cubicBezTo>
                    <a:pt x="3964389" y="26395"/>
                    <a:pt x="3971361" y="23693"/>
                    <a:pt x="3978409" y="20708"/>
                  </a:cubicBezTo>
                  <a:cubicBezTo>
                    <a:pt x="3985303" y="17691"/>
                    <a:pt x="3992274" y="14690"/>
                    <a:pt x="3999323" y="11705"/>
                  </a:cubicBezTo>
                  <a:cubicBezTo>
                    <a:pt x="4006217" y="8687"/>
                    <a:pt x="4016674" y="4785"/>
                    <a:pt x="4030694" y="0"/>
                  </a:cubicBezTo>
                </a:path>
              </a:pathLst>
            </a:custGeom>
            <a:noFill/>
            <a:ln w="28702" cmpd="sng">
              <a:solidFill>
                <a:srgbClr val="0000FF"/>
              </a:solidFill>
              <a:prstDash val="solid"/>
            </a:ln>
          </p:spPr>
          <p:txBody>
            <a:bodyPr anchor="ctr">
              <a:spAutoFit/>
            </a:bodyPr>
            <a:lstStyle/>
            <a:p>
              <a:pPr algn="ctr"/>
              <a:endParaRPr lang="en-US" sz="1361"/>
            </a:p>
          </p:txBody>
        </p:sp>
        <p:sp>
          <p:nvSpPr>
            <p:cNvPr id="44" name="Free Form 44"/>
            <p:cNvSpPr/>
            <p:nvPr/>
          </p:nvSpPr>
          <p:spPr>
            <a:xfrm>
              <a:off x="6042912" y="1825377"/>
              <a:ext cx="1492498" cy="500616"/>
            </a:xfrm>
            <a:custGeom>
              <a:avLst/>
              <a:gdLst/>
              <a:ahLst/>
              <a:cxnLst/>
              <a:rect l="0" t="0" r="0" b="0"/>
              <a:pathLst>
                <a:path w="1492497" h="500616">
                  <a:moveTo>
                    <a:pt x="0" y="500616"/>
                  </a:moveTo>
                  <a:cubicBezTo>
                    <a:pt x="13864" y="494598"/>
                    <a:pt x="24321" y="490396"/>
                    <a:pt x="31370" y="488011"/>
                  </a:cubicBezTo>
                  <a:cubicBezTo>
                    <a:pt x="38263" y="485594"/>
                    <a:pt x="45235" y="483193"/>
                    <a:pt x="52284" y="480808"/>
                  </a:cubicBezTo>
                  <a:cubicBezTo>
                    <a:pt x="59177" y="478391"/>
                    <a:pt x="66149" y="476290"/>
                    <a:pt x="73198" y="474505"/>
                  </a:cubicBezTo>
                  <a:cubicBezTo>
                    <a:pt x="80091" y="472688"/>
                    <a:pt x="87063" y="470588"/>
                    <a:pt x="94112" y="468202"/>
                  </a:cubicBezTo>
                  <a:cubicBezTo>
                    <a:pt x="101005" y="465786"/>
                    <a:pt x="107975" y="463385"/>
                    <a:pt x="115026" y="460999"/>
                  </a:cubicBezTo>
                  <a:cubicBezTo>
                    <a:pt x="121919" y="458582"/>
                    <a:pt x="128889" y="456181"/>
                    <a:pt x="135940" y="453796"/>
                  </a:cubicBezTo>
                  <a:cubicBezTo>
                    <a:pt x="142833" y="451380"/>
                    <a:pt x="149803" y="448978"/>
                    <a:pt x="156854" y="446593"/>
                  </a:cubicBezTo>
                  <a:cubicBezTo>
                    <a:pt x="163745" y="444177"/>
                    <a:pt x="170717" y="441775"/>
                    <a:pt x="177768" y="439390"/>
                  </a:cubicBezTo>
                  <a:cubicBezTo>
                    <a:pt x="184659" y="436974"/>
                    <a:pt x="191631" y="434272"/>
                    <a:pt x="198682" y="431286"/>
                  </a:cubicBezTo>
                  <a:cubicBezTo>
                    <a:pt x="205573" y="428270"/>
                    <a:pt x="212227" y="425569"/>
                    <a:pt x="218646" y="423183"/>
                  </a:cubicBezTo>
                  <a:cubicBezTo>
                    <a:pt x="224903" y="420766"/>
                    <a:pt x="231555" y="418066"/>
                    <a:pt x="238609" y="415079"/>
                  </a:cubicBezTo>
                  <a:cubicBezTo>
                    <a:pt x="245499" y="412063"/>
                    <a:pt x="252469" y="409362"/>
                    <a:pt x="259523" y="406976"/>
                  </a:cubicBezTo>
                  <a:cubicBezTo>
                    <a:pt x="266413" y="404560"/>
                    <a:pt x="273383" y="402159"/>
                    <a:pt x="280437" y="399772"/>
                  </a:cubicBezTo>
                  <a:cubicBezTo>
                    <a:pt x="287325" y="397357"/>
                    <a:pt x="294297" y="394656"/>
                    <a:pt x="301351" y="391669"/>
                  </a:cubicBezTo>
                  <a:cubicBezTo>
                    <a:pt x="308239" y="388653"/>
                    <a:pt x="315211" y="385952"/>
                    <a:pt x="322265" y="383566"/>
                  </a:cubicBezTo>
                  <a:cubicBezTo>
                    <a:pt x="329153" y="381150"/>
                    <a:pt x="336125" y="378449"/>
                    <a:pt x="343179" y="375462"/>
                  </a:cubicBezTo>
                  <a:cubicBezTo>
                    <a:pt x="350067" y="372447"/>
                    <a:pt x="357037" y="369745"/>
                    <a:pt x="364093" y="367359"/>
                  </a:cubicBezTo>
                  <a:cubicBezTo>
                    <a:pt x="370981" y="364943"/>
                    <a:pt x="377951" y="362242"/>
                    <a:pt x="385007" y="359255"/>
                  </a:cubicBezTo>
                  <a:cubicBezTo>
                    <a:pt x="391895" y="356239"/>
                    <a:pt x="398865" y="353539"/>
                    <a:pt x="405921" y="351152"/>
                  </a:cubicBezTo>
                  <a:cubicBezTo>
                    <a:pt x="412807" y="348737"/>
                    <a:pt x="419779" y="346336"/>
                    <a:pt x="426835" y="343948"/>
                  </a:cubicBezTo>
                  <a:cubicBezTo>
                    <a:pt x="433721" y="341533"/>
                    <a:pt x="440693" y="339133"/>
                    <a:pt x="447749" y="336745"/>
                  </a:cubicBezTo>
                  <a:cubicBezTo>
                    <a:pt x="454635" y="334331"/>
                    <a:pt x="461607" y="331930"/>
                    <a:pt x="468663" y="329542"/>
                  </a:cubicBezTo>
                  <a:cubicBezTo>
                    <a:pt x="475549" y="327128"/>
                    <a:pt x="482519" y="324727"/>
                    <a:pt x="489577" y="322339"/>
                  </a:cubicBezTo>
                  <a:cubicBezTo>
                    <a:pt x="496463" y="319925"/>
                    <a:pt x="503118" y="317524"/>
                    <a:pt x="509540" y="315136"/>
                  </a:cubicBezTo>
                  <a:cubicBezTo>
                    <a:pt x="515792" y="312721"/>
                    <a:pt x="522446" y="310320"/>
                    <a:pt x="529504" y="307933"/>
                  </a:cubicBezTo>
                  <a:cubicBezTo>
                    <a:pt x="536388" y="305519"/>
                    <a:pt x="543360" y="303118"/>
                    <a:pt x="550418" y="300730"/>
                  </a:cubicBezTo>
                  <a:cubicBezTo>
                    <a:pt x="557302" y="298315"/>
                    <a:pt x="564274" y="295915"/>
                    <a:pt x="571332" y="293527"/>
                  </a:cubicBezTo>
                  <a:cubicBezTo>
                    <a:pt x="578216" y="291112"/>
                    <a:pt x="585188" y="288712"/>
                    <a:pt x="592246" y="286323"/>
                  </a:cubicBezTo>
                  <a:cubicBezTo>
                    <a:pt x="599130" y="283909"/>
                    <a:pt x="606100" y="281509"/>
                    <a:pt x="613159" y="279121"/>
                  </a:cubicBezTo>
                  <a:cubicBezTo>
                    <a:pt x="620044" y="276707"/>
                    <a:pt x="627014" y="274306"/>
                    <a:pt x="634073" y="271917"/>
                  </a:cubicBezTo>
                  <a:cubicBezTo>
                    <a:pt x="640958" y="269504"/>
                    <a:pt x="647928" y="266803"/>
                    <a:pt x="654987" y="263814"/>
                  </a:cubicBezTo>
                  <a:cubicBezTo>
                    <a:pt x="661870" y="260800"/>
                    <a:pt x="668842" y="258099"/>
                    <a:pt x="675901" y="255710"/>
                  </a:cubicBezTo>
                  <a:cubicBezTo>
                    <a:pt x="682784" y="253297"/>
                    <a:pt x="689756" y="250896"/>
                    <a:pt x="696815" y="248507"/>
                  </a:cubicBezTo>
                  <a:cubicBezTo>
                    <a:pt x="703698" y="246093"/>
                    <a:pt x="710668" y="243693"/>
                    <a:pt x="717729" y="241304"/>
                  </a:cubicBezTo>
                  <a:cubicBezTo>
                    <a:pt x="724612" y="238891"/>
                    <a:pt x="731582" y="236490"/>
                    <a:pt x="738643" y="234101"/>
                  </a:cubicBezTo>
                  <a:cubicBezTo>
                    <a:pt x="745526" y="231688"/>
                    <a:pt x="752496" y="229287"/>
                    <a:pt x="759557" y="226898"/>
                  </a:cubicBezTo>
                  <a:cubicBezTo>
                    <a:pt x="766440" y="224485"/>
                    <a:pt x="773410" y="222384"/>
                    <a:pt x="780471" y="220595"/>
                  </a:cubicBezTo>
                  <a:cubicBezTo>
                    <a:pt x="787352" y="218782"/>
                    <a:pt x="794324" y="216681"/>
                    <a:pt x="801385" y="214292"/>
                  </a:cubicBezTo>
                  <a:cubicBezTo>
                    <a:pt x="808266" y="211880"/>
                    <a:pt x="815238" y="209779"/>
                    <a:pt x="822299" y="207990"/>
                  </a:cubicBezTo>
                  <a:cubicBezTo>
                    <a:pt x="829180" y="206177"/>
                    <a:pt x="836150" y="204076"/>
                    <a:pt x="843213" y="201687"/>
                  </a:cubicBezTo>
                  <a:cubicBezTo>
                    <a:pt x="850094" y="199274"/>
                    <a:pt x="856748" y="197174"/>
                    <a:pt x="863177" y="195384"/>
                  </a:cubicBezTo>
                  <a:cubicBezTo>
                    <a:pt x="869422" y="193572"/>
                    <a:pt x="876077" y="191471"/>
                    <a:pt x="883140" y="189081"/>
                  </a:cubicBezTo>
                  <a:cubicBezTo>
                    <a:pt x="890021" y="186669"/>
                    <a:pt x="896991" y="184268"/>
                    <a:pt x="904054" y="181878"/>
                  </a:cubicBezTo>
                  <a:cubicBezTo>
                    <a:pt x="910933" y="179466"/>
                    <a:pt x="917905" y="177065"/>
                    <a:pt x="924968" y="174675"/>
                  </a:cubicBezTo>
                  <a:cubicBezTo>
                    <a:pt x="931847" y="172263"/>
                    <a:pt x="938819" y="169562"/>
                    <a:pt x="945882" y="166572"/>
                  </a:cubicBezTo>
                  <a:cubicBezTo>
                    <a:pt x="952761" y="163559"/>
                    <a:pt x="959731" y="160558"/>
                    <a:pt x="966796" y="157568"/>
                  </a:cubicBezTo>
                  <a:cubicBezTo>
                    <a:pt x="973675" y="154555"/>
                    <a:pt x="980645" y="151855"/>
                    <a:pt x="987710" y="149464"/>
                  </a:cubicBezTo>
                  <a:cubicBezTo>
                    <a:pt x="994589" y="147052"/>
                    <a:pt x="1001559" y="144351"/>
                    <a:pt x="1008624" y="141361"/>
                  </a:cubicBezTo>
                  <a:cubicBezTo>
                    <a:pt x="1015501" y="138349"/>
                    <a:pt x="1022473" y="135648"/>
                    <a:pt x="1029538" y="133257"/>
                  </a:cubicBezTo>
                  <a:cubicBezTo>
                    <a:pt x="1036415" y="130846"/>
                    <a:pt x="1043387" y="128445"/>
                    <a:pt x="1050452" y="126054"/>
                  </a:cubicBezTo>
                  <a:cubicBezTo>
                    <a:pt x="1057329" y="123643"/>
                    <a:pt x="1064301" y="121242"/>
                    <a:pt x="1071366" y="118851"/>
                  </a:cubicBezTo>
                  <a:cubicBezTo>
                    <a:pt x="1078243" y="116440"/>
                    <a:pt x="1085213" y="114039"/>
                    <a:pt x="1092280" y="111648"/>
                  </a:cubicBezTo>
                  <a:cubicBezTo>
                    <a:pt x="1099157" y="109237"/>
                    <a:pt x="1106127" y="106836"/>
                    <a:pt x="1113194" y="104445"/>
                  </a:cubicBezTo>
                  <a:cubicBezTo>
                    <a:pt x="1120071" y="102034"/>
                    <a:pt x="1127041" y="99633"/>
                    <a:pt x="1134108" y="97242"/>
                  </a:cubicBezTo>
                  <a:cubicBezTo>
                    <a:pt x="1140983" y="94831"/>
                    <a:pt x="1147637" y="92430"/>
                    <a:pt x="1154071" y="90039"/>
                  </a:cubicBezTo>
                  <a:cubicBezTo>
                    <a:pt x="1160313" y="87628"/>
                    <a:pt x="1166967" y="85527"/>
                    <a:pt x="1174035" y="83736"/>
                  </a:cubicBezTo>
                  <a:cubicBezTo>
                    <a:pt x="1180910" y="81926"/>
                    <a:pt x="1187881" y="80124"/>
                    <a:pt x="1194948" y="78334"/>
                  </a:cubicBezTo>
                  <a:cubicBezTo>
                    <a:pt x="1201823" y="76523"/>
                    <a:pt x="1208794" y="74722"/>
                    <a:pt x="1215862" y="72931"/>
                  </a:cubicBezTo>
                  <a:cubicBezTo>
                    <a:pt x="1222737" y="71121"/>
                    <a:pt x="1229708" y="69620"/>
                    <a:pt x="1236776" y="68429"/>
                  </a:cubicBezTo>
                  <a:cubicBezTo>
                    <a:pt x="1243651" y="67220"/>
                    <a:pt x="1250622" y="65718"/>
                    <a:pt x="1257690" y="63928"/>
                  </a:cubicBezTo>
                  <a:cubicBezTo>
                    <a:pt x="1264564" y="62117"/>
                    <a:pt x="1271536" y="60316"/>
                    <a:pt x="1278604" y="58525"/>
                  </a:cubicBezTo>
                  <a:cubicBezTo>
                    <a:pt x="1285478" y="56715"/>
                    <a:pt x="1292449" y="54914"/>
                    <a:pt x="1299518" y="53123"/>
                  </a:cubicBezTo>
                  <a:cubicBezTo>
                    <a:pt x="1306392" y="51313"/>
                    <a:pt x="1313363" y="49512"/>
                    <a:pt x="1320432" y="47720"/>
                  </a:cubicBezTo>
                  <a:cubicBezTo>
                    <a:pt x="1327305" y="45910"/>
                    <a:pt x="1334276" y="43809"/>
                    <a:pt x="1341346" y="41418"/>
                  </a:cubicBezTo>
                  <a:cubicBezTo>
                    <a:pt x="1348219" y="39008"/>
                    <a:pt x="1355190" y="36907"/>
                    <a:pt x="1362260" y="35115"/>
                  </a:cubicBezTo>
                  <a:cubicBezTo>
                    <a:pt x="1369133" y="33305"/>
                    <a:pt x="1376104" y="31204"/>
                    <a:pt x="1383174" y="28812"/>
                  </a:cubicBezTo>
                  <a:cubicBezTo>
                    <a:pt x="1390047" y="26402"/>
                    <a:pt x="1397018" y="24001"/>
                    <a:pt x="1404088" y="21609"/>
                  </a:cubicBezTo>
                  <a:cubicBezTo>
                    <a:pt x="1410960" y="19199"/>
                    <a:pt x="1417931" y="17098"/>
                    <a:pt x="1425002" y="15306"/>
                  </a:cubicBezTo>
                  <a:cubicBezTo>
                    <a:pt x="1431874" y="13497"/>
                    <a:pt x="1438528" y="11696"/>
                    <a:pt x="1444966" y="9904"/>
                  </a:cubicBezTo>
                  <a:cubicBezTo>
                    <a:pt x="1451204" y="8095"/>
                    <a:pt x="1457541" y="6594"/>
                    <a:pt x="1463978" y="5402"/>
                  </a:cubicBezTo>
                  <a:cubicBezTo>
                    <a:pt x="1470216" y="4193"/>
                    <a:pt x="1475603" y="3293"/>
                    <a:pt x="1480139" y="2701"/>
                  </a:cubicBezTo>
                  <a:cubicBezTo>
                    <a:pt x="1484476" y="2092"/>
                    <a:pt x="1488594" y="1192"/>
                    <a:pt x="1492497" y="0"/>
                  </a:cubicBezTo>
                </a:path>
              </a:pathLst>
            </a:custGeom>
            <a:noFill/>
            <a:ln w="28702" cmpd="sng">
              <a:solidFill>
                <a:srgbClr val="0000FF"/>
              </a:solidFill>
              <a:prstDash val="solid"/>
            </a:ln>
          </p:spPr>
          <p:txBody>
            <a:bodyPr anchor="ctr">
              <a:spAutoFit/>
            </a:bodyPr>
            <a:lstStyle/>
            <a:p>
              <a:pPr algn="ctr"/>
              <a:endParaRPr lang="en-US" sz="1361"/>
            </a:p>
          </p:txBody>
        </p:sp>
        <p:sp>
          <p:nvSpPr>
            <p:cNvPr id="45" name="Rectangle 45"/>
            <p:cNvSpPr/>
            <p:nvPr/>
          </p:nvSpPr>
          <p:spPr>
            <a:xfrm>
              <a:off x="1972290" y="1710525"/>
              <a:ext cx="2024854" cy="398979"/>
            </a:xfrm>
            <a:prstGeom prst="rect">
              <a:avLst/>
            </a:prstGeom>
            <a:noFill/>
            <a:ln w="14351" cmpd="sng">
              <a:solidFill>
                <a:srgbClr val="000000"/>
              </a:solidFill>
              <a:prstDash val="solid"/>
            </a:ln>
          </p:spPr>
          <p:txBody>
            <a:bodyPr anchor="ctr">
              <a:spAutoFit/>
            </a:bodyPr>
            <a:lstStyle/>
            <a:p>
              <a:pPr algn="ctr"/>
              <a:endParaRPr lang="en-US" sz="1361"/>
            </a:p>
          </p:txBody>
        </p:sp>
        <p:sp>
          <p:nvSpPr>
            <p:cNvPr id="46" name="Rectangle 46"/>
            <p:cNvSpPr/>
            <p:nvPr/>
          </p:nvSpPr>
          <p:spPr>
            <a:xfrm>
              <a:off x="2200443" y="1573667"/>
              <a:ext cx="152102" cy="398979"/>
            </a:xfrm>
            <a:prstGeom prst="rect">
              <a:avLst/>
            </a:prstGeom>
            <a:solidFill>
              <a:srgbClr val="000000"/>
            </a:solidFill>
            <a:ln w="12700" cmpd="sng">
              <a:solidFill>
                <a:srgbClr val="000000"/>
              </a:solidFill>
              <a:prstDash val="solid"/>
            </a:ln>
          </p:spPr>
          <p:txBody>
            <a:bodyPr anchor="ctr">
              <a:spAutoFit/>
            </a:bodyPr>
            <a:lstStyle/>
            <a:p>
              <a:pPr algn="ctr"/>
              <a:endParaRPr lang="en-US" sz="1361"/>
            </a:p>
          </p:txBody>
        </p:sp>
        <p:sp>
          <p:nvSpPr>
            <p:cNvPr id="47" name="Rectangle 47"/>
            <p:cNvSpPr/>
            <p:nvPr/>
          </p:nvSpPr>
          <p:spPr>
            <a:xfrm>
              <a:off x="2204245" y="1843783"/>
              <a:ext cx="144496" cy="398979"/>
            </a:xfrm>
            <a:prstGeom prst="rect">
              <a:avLst/>
            </a:prstGeom>
            <a:noFill/>
            <a:ln w="7112" cmpd="sng">
              <a:solidFill>
                <a:srgbClr val="000000"/>
              </a:solidFill>
              <a:prstDash val="solid"/>
            </a:ln>
          </p:spPr>
          <p:txBody>
            <a:bodyPr anchor="ctr">
              <a:spAutoFit/>
            </a:bodyPr>
            <a:lstStyle/>
            <a:p>
              <a:pPr algn="ctr"/>
              <a:endParaRPr lang="en-US" sz="1361"/>
            </a:p>
          </p:txBody>
        </p:sp>
        <p:sp>
          <p:nvSpPr>
            <p:cNvPr id="48" name="TextBox 48"/>
            <p:cNvSpPr txBox="1"/>
            <p:nvPr/>
          </p:nvSpPr>
          <p:spPr>
            <a:xfrm>
              <a:off x="1573023" y="1411133"/>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6 </a:t>
              </a:r>
            </a:p>
          </p:txBody>
        </p:sp>
        <p:sp>
          <p:nvSpPr>
            <p:cNvPr id="49" name="TextBox 49"/>
            <p:cNvSpPr txBox="1"/>
            <p:nvPr/>
          </p:nvSpPr>
          <p:spPr>
            <a:xfrm>
              <a:off x="2542671" y="1628642"/>
              <a:ext cx="1594832" cy="483059"/>
            </a:xfrm>
            <a:prstGeom prst="rect">
              <a:avLst/>
            </a:prstGeom>
            <a:noFill/>
            <a:ln>
              <a:noFill/>
            </a:ln>
          </p:spPr>
          <p:txBody>
            <a:bodyPr wrap="square" lIns="0" tIns="0" rIns="0" bIns="0"/>
            <a:lstStyle/>
            <a:p>
              <a:pPr>
                <a:spcAft>
                  <a:spcPts val="227"/>
                </a:spcAft>
                <a:defRPr lang="en-US"/>
              </a:pPr>
              <a:r>
                <a:rPr sz="1268">
                  <a:latin typeface="Geneva" charset="77"/>
                  <a:ea typeface="Geneva" charset="77"/>
                  <a:cs typeface="Geneva" charset="77"/>
                </a:rPr>
                <a:t> =  this study</a:t>
              </a:r>
            </a:p>
            <a:p>
              <a:pPr>
                <a:defRPr lang="en-US"/>
              </a:pPr>
              <a:r>
                <a:rPr sz="1268">
                  <a:latin typeface="Geneva" charset="77"/>
                  <a:ea typeface="Geneva" charset="77"/>
                  <a:cs typeface="Geneva" charset="77"/>
                </a:rPr>
                <a:t> = Blank et al. </a:t>
              </a:r>
            </a:p>
          </p:txBody>
        </p:sp>
        <p:sp>
          <p:nvSpPr>
            <p:cNvPr id="50" name="TextBox 50"/>
            <p:cNvSpPr txBox="1"/>
            <p:nvPr/>
          </p:nvSpPr>
          <p:spPr>
            <a:xfrm>
              <a:off x="1573023" y="2059413"/>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5 </a:t>
              </a:r>
            </a:p>
          </p:txBody>
        </p:sp>
        <p:sp>
          <p:nvSpPr>
            <p:cNvPr id="51" name="TextBox 51"/>
            <p:cNvSpPr txBox="1"/>
            <p:nvPr/>
          </p:nvSpPr>
          <p:spPr>
            <a:xfrm>
              <a:off x="1573023" y="2705893"/>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4 </a:t>
              </a:r>
            </a:p>
          </p:txBody>
        </p:sp>
        <p:sp>
          <p:nvSpPr>
            <p:cNvPr id="52" name="TextBox 52"/>
            <p:cNvSpPr txBox="1"/>
            <p:nvPr/>
          </p:nvSpPr>
          <p:spPr>
            <a:xfrm>
              <a:off x="1573023" y="3354173"/>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3 </a:t>
              </a:r>
            </a:p>
          </p:txBody>
        </p:sp>
        <p:sp>
          <p:nvSpPr>
            <p:cNvPr id="53" name="TextBox 53"/>
            <p:cNvSpPr txBox="1"/>
            <p:nvPr/>
          </p:nvSpPr>
          <p:spPr>
            <a:xfrm>
              <a:off x="1573023" y="4002454"/>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2 </a:t>
              </a:r>
            </a:p>
          </p:txBody>
        </p:sp>
        <p:sp>
          <p:nvSpPr>
            <p:cNvPr id="54" name="TextBox 54"/>
            <p:cNvSpPr txBox="1"/>
            <p:nvPr/>
          </p:nvSpPr>
          <p:spPr>
            <a:xfrm>
              <a:off x="1573023" y="4648933"/>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1 </a:t>
              </a:r>
            </a:p>
          </p:txBody>
        </p:sp>
        <p:sp>
          <p:nvSpPr>
            <p:cNvPr id="55" name="TextBox 55"/>
            <p:cNvSpPr txBox="1"/>
            <p:nvPr/>
          </p:nvSpPr>
          <p:spPr>
            <a:xfrm>
              <a:off x="1573023" y="5297214"/>
              <a:ext cx="435938" cy="273783"/>
            </a:xfrm>
            <a:prstGeom prst="rect">
              <a:avLst/>
            </a:prstGeom>
            <a:noFill/>
            <a:ln>
              <a:noFill/>
            </a:ln>
          </p:spPr>
          <p:txBody>
            <a:bodyPr wrap="square" lIns="0" tIns="0" rIns="0" bIns="0"/>
            <a:lstStyle/>
            <a:p>
              <a:pPr>
                <a:defRPr lang="en-US"/>
              </a:pPr>
              <a:r>
                <a:rPr sz="1630">
                  <a:latin typeface="Geneva" charset="77"/>
                  <a:ea typeface="Geneva" charset="77"/>
                  <a:cs typeface="Geneva" charset="77"/>
                </a:rPr>
                <a:t>0 </a:t>
              </a:r>
            </a:p>
          </p:txBody>
        </p:sp>
      </p:grpSp>
      <p:sp>
        <p:nvSpPr>
          <p:cNvPr id="56" name="TextBox 56"/>
          <p:cNvSpPr txBox="1"/>
          <p:nvPr/>
        </p:nvSpPr>
        <p:spPr>
          <a:xfrm>
            <a:off x="2735945" y="409809"/>
            <a:ext cx="3622530" cy="451437"/>
          </a:xfrm>
          <a:prstGeom prst="rect">
            <a:avLst/>
          </a:prstGeom>
          <a:noFill/>
          <a:ln>
            <a:noFill/>
          </a:ln>
        </p:spPr>
        <p:txBody>
          <a:bodyPr wrap="square" lIns="0" tIns="0" rIns="0" bIns="0"/>
          <a:lstStyle/>
          <a:p>
            <a:pPr>
              <a:spcAft>
                <a:spcPts val="303"/>
              </a:spcAft>
              <a:defRPr lang="en-US"/>
            </a:pPr>
            <a:r>
              <a:rPr sz="2118">
                <a:latin typeface="Comic Sans MS" charset="77"/>
                <a:ea typeface="Comic Sans MS" charset="77"/>
                <a:cs typeface="Comic Sans MS" charset="77"/>
              </a:rPr>
              <a:t>Equilibrium water solubility</a:t>
            </a:r>
            <a:r>
              <a:rPr sz="2118">
                <a:latin typeface="Times" charset="77"/>
                <a:ea typeface="Times" charset="77"/>
                <a:cs typeface="Times" charset="77"/>
              </a:rPr>
              <a:t> </a:t>
            </a:r>
          </a:p>
          <a:p>
            <a:pPr indent="979711">
              <a:defRPr lang="en-US"/>
            </a:pPr>
            <a:r>
              <a:rPr sz="1059">
                <a:latin typeface="Times" charset="77"/>
                <a:ea typeface="Times" charset="77"/>
                <a:cs typeface="Times" charset="77"/>
              </a:rPr>
              <a:t>rhyolitic melts, 800-850°C  </a:t>
            </a:r>
          </a:p>
        </p:txBody>
      </p:sp>
      <p:sp>
        <p:nvSpPr>
          <p:cNvPr id="57" name="TextBox 57"/>
          <p:cNvSpPr txBox="1"/>
          <p:nvPr/>
        </p:nvSpPr>
        <p:spPr>
          <a:xfrm>
            <a:off x="1298081" y="2025663"/>
            <a:ext cx="207063" cy="324571"/>
          </a:xfrm>
          <a:prstGeom prst="rect">
            <a:avLst/>
          </a:prstGeom>
          <a:noFill/>
          <a:ln>
            <a:noFill/>
          </a:ln>
        </p:spPr>
        <p:txBody>
          <a:bodyPr vert="vert270" wrap="square" lIns="0" tIns="0" rIns="0" bIns="0"/>
          <a:lstStyle/>
          <a:p>
            <a:pPr>
              <a:defRPr kumimoji="1" lang="en-US"/>
            </a:pPr>
            <a:r>
              <a:rPr sz="1630">
                <a:latin typeface="Geneva" charset="77"/>
                <a:ea typeface="Geneva" charset="77"/>
                <a:cs typeface="Geneva" charset="77"/>
              </a:rPr>
              <a:t>O </a:t>
            </a:r>
          </a:p>
        </p:txBody>
      </p:sp>
      <p:sp>
        <p:nvSpPr>
          <p:cNvPr id="58" name="TextBox 58"/>
          <p:cNvSpPr txBox="1"/>
          <p:nvPr/>
        </p:nvSpPr>
        <p:spPr>
          <a:xfrm>
            <a:off x="1430371" y="2225070"/>
            <a:ext cx="145232" cy="217775"/>
          </a:xfrm>
          <a:prstGeom prst="rect">
            <a:avLst/>
          </a:prstGeom>
          <a:noFill/>
          <a:ln>
            <a:noFill/>
          </a:ln>
        </p:spPr>
        <p:txBody>
          <a:bodyPr vert="vert270" wrap="square" lIns="0" tIns="0" rIns="0" bIns="0"/>
          <a:lstStyle/>
          <a:p>
            <a:pPr>
              <a:defRPr kumimoji="1" lang="en-US"/>
            </a:pPr>
            <a:r>
              <a:rPr sz="1144">
                <a:latin typeface="Geneva" charset="77"/>
                <a:ea typeface="Geneva" charset="77"/>
                <a:cs typeface="Geneva" charset="77"/>
              </a:rPr>
              <a:t>2 </a:t>
            </a:r>
          </a:p>
        </p:txBody>
      </p:sp>
      <p:sp>
        <p:nvSpPr>
          <p:cNvPr id="59" name="TextBox 59"/>
          <p:cNvSpPr txBox="1"/>
          <p:nvPr/>
        </p:nvSpPr>
        <p:spPr>
          <a:xfrm>
            <a:off x="1298082" y="2239393"/>
            <a:ext cx="207063" cy="893953"/>
          </a:xfrm>
          <a:prstGeom prst="rect">
            <a:avLst/>
          </a:prstGeom>
          <a:noFill/>
          <a:ln>
            <a:noFill/>
          </a:ln>
        </p:spPr>
        <p:txBody>
          <a:bodyPr vert="vert270" wrap="square" lIns="0" tIns="0" rIns="0" bIns="0"/>
          <a:lstStyle/>
          <a:p>
            <a:pPr>
              <a:defRPr kumimoji="1" lang="en-US"/>
            </a:pPr>
            <a:r>
              <a:rPr sz="1630">
                <a:latin typeface="Geneva" charset="77"/>
                <a:ea typeface="Geneva" charset="77"/>
                <a:cs typeface="Geneva" charset="77"/>
              </a:rPr>
              <a:t>wt % H </a:t>
            </a:r>
          </a:p>
        </p:txBody>
      </p:sp>
      <p:sp>
        <p:nvSpPr>
          <p:cNvPr id="60" name="TextBox 60"/>
          <p:cNvSpPr txBox="1"/>
          <p:nvPr/>
        </p:nvSpPr>
        <p:spPr>
          <a:xfrm>
            <a:off x="6053337" y="4266425"/>
            <a:ext cx="644032" cy="207063"/>
          </a:xfrm>
          <a:prstGeom prst="rect">
            <a:avLst/>
          </a:prstGeom>
          <a:noFill/>
          <a:ln>
            <a:noFill/>
          </a:ln>
        </p:spPr>
        <p:txBody>
          <a:bodyPr wrap="square" lIns="0" tIns="0" rIns="0" bIns="0"/>
          <a:lstStyle/>
          <a:p>
            <a:pPr>
              <a:defRPr lang="en-US"/>
            </a:pPr>
            <a:r>
              <a:rPr sz="1630">
                <a:latin typeface="Geneva" charset="77"/>
                <a:ea typeface="Geneva" charset="77"/>
                <a:cs typeface="Geneva" charset="77"/>
              </a:rPr>
              <a:t>200 </a:t>
            </a:r>
          </a:p>
        </p:txBody>
      </p:sp>
      <p:sp>
        <p:nvSpPr>
          <p:cNvPr id="61" name="TextBox 61"/>
          <p:cNvSpPr txBox="1"/>
          <p:nvPr/>
        </p:nvSpPr>
        <p:spPr>
          <a:xfrm>
            <a:off x="4992140" y="4266425"/>
            <a:ext cx="644032" cy="207063"/>
          </a:xfrm>
          <a:prstGeom prst="rect">
            <a:avLst/>
          </a:prstGeom>
          <a:noFill/>
          <a:ln>
            <a:noFill/>
          </a:ln>
        </p:spPr>
        <p:txBody>
          <a:bodyPr wrap="square" lIns="0" tIns="0" rIns="0" bIns="0"/>
          <a:lstStyle/>
          <a:p>
            <a:pPr>
              <a:defRPr lang="en-US"/>
            </a:pPr>
            <a:r>
              <a:rPr sz="1630">
                <a:latin typeface="Geneva" charset="77"/>
                <a:ea typeface="Geneva" charset="77"/>
                <a:cs typeface="Geneva" charset="77"/>
              </a:rPr>
              <a:t>150 </a:t>
            </a:r>
          </a:p>
        </p:txBody>
      </p:sp>
      <p:sp>
        <p:nvSpPr>
          <p:cNvPr id="62" name="TextBox 62"/>
          <p:cNvSpPr txBox="1"/>
          <p:nvPr/>
        </p:nvSpPr>
        <p:spPr>
          <a:xfrm>
            <a:off x="3473679" y="4266425"/>
            <a:ext cx="1503898" cy="497155"/>
          </a:xfrm>
          <a:prstGeom prst="rect">
            <a:avLst/>
          </a:prstGeom>
          <a:noFill/>
          <a:ln>
            <a:noFill/>
          </a:ln>
        </p:spPr>
        <p:txBody>
          <a:bodyPr wrap="square" lIns="0" tIns="0" rIns="0" bIns="0"/>
          <a:lstStyle/>
          <a:p>
            <a:pPr indent="451435">
              <a:spcAft>
                <a:spcPts val="454"/>
              </a:spcAft>
              <a:defRPr lang="en-US"/>
            </a:pPr>
            <a:r>
              <a:rPr sz="1630">
                <a:latin typeface="Geneva" charset="77"/>
                <a:ea typeface="Geneva" charset="77"/>
                <a:cs typeface="Geneva" charset="77"/>
              </a:rPr>
              <a:t>100</a:t>
            </a:r>
          </a:p>
          <a:p>
            <a:pPr>
              <a:defRPr lang="en-US"/>
            </a:pPr>
            <a:r>
              <a:rPr sz="1630">
                <a:latin typeface="Geneva" charset="77"/>
                <a:ea typeface="Geneva" charset="77"/>
                <a:cs typeface="Geneva" charset="77"/>
              </a:rPr>
              <a:t>Pressure (MPa) </a:t>
            </a:r>
          </a:p>
        </p:txBody>
      </p:sp>
      <p:sp>
        <p:nvSpPr>
          <p:cNvPr id="63" name="TextBox 63"/>
          <p:cNvSpPr txBox="1"/>
          <p:nvPr/>
        </p:nvSpPr>
        <p:spPr>
          <a:xfrm>
            <a:off x="2940205" y="4266425"/>
            <a:ext cx="486815" cy="207063"/>
          </a:xfrm>
          <a:prstGeom prst="rect">
            <a:avLst/>
          </a:prstGeom>
          <a:noFill/>
          <a:ln>
            <a:noFill/>
          </a:ln>
        </p:spPr>
        <p:txBody>
          <a:bodyPr wrap="square" lIns="0" tIns="0" rIns="0" bIns="0"/>
          <a:lstStyle/>
          <a:p>
            <a:pPr>
              <a:defRPr lang="en-US"/>
            </a:pPr>
            <a:r>
              <a:rPr sz="1630">
                <a:latin typeface="Geneva" charset="77"/>
                <a:ea typeface="Geneva" charset="77"/>
                <a:cs typeface="Geneva" charset="77"/>
              </a:rPr>
              <a:t>50 </a:t>
            </a:r>
          </a:p>
        </p:txBody>
      </p:sp>
      <p:sp>
        <p:nvSpPr>
          <p:cNvPr id="64" name="TextBox 64"/>
          <p:cNvSpPr txBox="1"/>
          <p:nvPr/>
        </p:nvSpPr>
        <p:spPr>
          <a:xfrm>
            <a:off x="1948028" y="4266425"/>
            <a:ext cx="329701" cy="207063"/>
          </a:xfrm>
          <a:prstGeom prst="rect">
            <a:avLst/>
          </a:prstGeom>
          <a:noFill/>
          <a:ln>
            <a:noFill/>
          </a:ln>
        </p:spPr>
        <p:txBody>
          <a:bodyPr wrap="square" lIns="0" tIns="0" rIns="0" bIns="0"/>
          <a:lstStyle/>
          <a:p>
            <a:pPr>
              <a:defRPr lang="en-US"/>
            </a:pPr>
            <a:r>
              <a:rPr sz="1630">
                <a:latin typeface="Geneva" charset="77"/>
                <a:ea typeface="Geneva" charset="77"/>
                <a:cs typeface="Geneva" charset="77"/>
              </a:rPr>
              <a:t>0 </a:t>
            </a:r>
          </a:p>
        </p:txBody>
      </p:sp>
      <p:sp>
        <p:nvSpPr>
          <p:cNvPr id="65" name="TextBox 65"/>
          <p:cNvSpPr txBox="1"/>
          <p:nvPr/>
        </p:nvSpPr>
        <p:spPr>
          <a:xfrm>
            <a:off x="1298080" y="5000508"/>
            <a:ext cx="6868268" cy="230521"/>
          </a:xfrm>
          <a:prstGeom prst="rect">
            <a:avLst/>
          </a:prstGeom>
          <a:noFill/>
          <a:ln>
            <a:noFill/>
          </a:ln>
        </p:spPr>
        <p:txBody>
          <a:bodyPr wrap="square" lIns="0" tIns="0" rIns="0" bIns="0"/>
          <a:lstStyle/>
          <a:p>
            <a:pPr>
              <a:defRPr lang="en-US"/>
            </a:pPr>
            <a:r>
              <a:rPr sz="1815" b="1" dirty="0">
                <a:solidFill>
                  <a:srgbClr val="0000FF"/>
                </a:solidFill>
                <a:latin typeface="Times" charset="77"/>
                <a:ea typeface="Times" charset="77"/>
                <a:cs typeface="Times" charset="77"/>
              </a:rPr>
              <a:t>H</a:t>
            </a:r>
            <a:r>
              <a:rPr sz="1815" b="1" baseline="-25000" dirty="0">
                <a:solidFill>
                  <a:srgbClr val="0000FF"/>
                </a:solidFill>
                <a:latin typeface="Times" charset="77"/>
                <a:ea typeface="Times" charset="77"/>
                <a:cs typeface="Times" charset="77"/>
              </a:rPr>
              <a:t>2</a:t>
            </a:r>
            <a:r>
              <a:rPr sz="1815" b="1" dirty="0">
                <a:solidFill>
                  <a:srgbClr val="0000FF"/>
                </a:solidFill>
                <a:latin typeface="Times" charset="77"/>
                <a:ea typeface="Times" charset="77"/>
                <a:cs typeface="Times" charset="77"/>
              </a:rPr>
              <a:t>O in melt = ~15 cm</a:t>
            </a:r>
            <a:r>
              <a:rPr sz="1815" b="1" baseline="30000" dirty="0">
                <a:solidFill>
                  <a:srgbClr val="0000FF"/>
                </a:solidFill>
                <a:latin typeface="Times" charset="77"/>
                <a:ea typeface="Times" charset="77"/>
                <a:cs typeface="Times" charset="77"/>
              </a:rPr>
              <a:t>3</a:t>
            </a:r>
            <a:r>
              <a:rPr sz="1815" b="1" dirty="0">
                <a:solidFill>
                  <a:srgbClr val="0000FF"/>
                </a:solidFill>
                <a:latin typeface="Times" charset="77"/>
                <a:ea typeface="Times" charset="77"/>
                <a:cs typeface="Times" charset="77"/>
              </a:rPr>
              <a:t>/mol; H</a:t>
            </a:r>
            <a:r>
              <a:rPr sz="1815" b="1" baseline="-25000" dirty="0">
                <a:solidFill>
                  <a:srgbClr val="0000FF"/>
                </a:solidFill>
                <a:latin typeface="Times" charset="77"/>
                <a:ea typeface="Times" charset="77"/>
                <a:cs typeface="Times" charset="77"/>
              </a:rPr>
              <a:t>2</a:t>
            </a:r>
            <a:r>
              <a:rPr sz="1815" b="1" dirty="0">
                <a:solidFill>
                  <a:srgbClr val="0000FF"/>
                </a:solidFill>
                <a:latin typeface="Times" charset="77"/>
                <a:ea typeface="Times" charset="77"/>
                <a:cs typeface="Times" charset="77"/>
              </a:rPr>
              <a:t>O gas = 82000 cm</a:t>
            </a:r>
            <a:r>
              <a:rPr sz="1815" b="1" baseline="30000" dirty="0">
                <a:solidFill>
                  <a:srgbClr val="0000FF"/>
                </a:solidFill>
                <a:latin typeface="Times" charset="77"/>
                <a:ea typeface="Times" charset="77"/>
                <a:cs typeface="Times" charset="77"/>
              </a:rPr>
              <a:t>3</a:t>
            </a:r>
            <a:r>
              <a:rPr sz="1815" b="1" dirty="0">
                <a:solidFill>
                  <a:srgbClr val="0000FF"/>
                </a:solidFill>
                <a:latin typeface="Times" charset="77"/>
                <a:ea typeface="Times" charset="77"/>
                <a:cs typeface="Times" charset="77"/>
              </a:rPr>
              <a:t>/mol (1000k</a:t>
            </a:r>
            <a:r>
              <a:rPr lang="en-US" sz="1815" b="1" dirty="0">
                <a:solidFill>
                  <a:srgbClr val="0000FF"/>
                </a:solidFill>
                <a:latin typeface="Times" charset="77"/>
                <a:ea typeface="Times" charset="77"/>
                <a:cs typeface="Times" charset="77"/>
              </a:rPr>
              <a:t>, 1 bar</a:t>
            </a:r>
            <a:r>
              <a:rPr sz="1815" b="1" dirty="0">
                <a:solidFill>
                  <a:srgbClr val="0000FF"/>
                </a:solidFill>
                <a:latin typeface="Times" charset="77"/>
                <a:ea typeface="Times" charset="77"/>
                <a:cs typeface="Times" charset="77"/>
              </a:rPr>
              <a:t>)  </a:t>
            </a:r>
          </a:p>
        </p:txBody>
      </p:sp>
    </p:spTree>
    <p:extLst>
      <p:ext uri="{BB962C8B-B14F-4D97-AF65-F5344CB8AC3E}">
        <p14:creationId xmlns:p14="http://schemas.microsoft.com/office/powerpoint/2010/main" val="3959371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E3D09AD-7F75-6D4C-8B3F-BA15F953EDD5}"/>
              </a:ext>
            </a:extLst>
          </p:cNvPr>
          <p:cNvSpPr>
            <a:spLocks noGrp="1" noChangeArrowheads="1"/>
          </p:cNvSpPr>
          <p:nvPr>
            <p:ph type="title"/>
          </p:nvPr>
        </p:nvSpPr>
        <p:spPr>
          <a:xfrm>
            <a:off x="551543" y="118328"/>
            <a:ext cx="7772400" cy="328083"/>
          </a:xfrm>
        </p:spPr>
        <p:txBody>
          <a:bodyPr/>
          <a:lstStyle/>
          <a:p>
            <a:r>
              <a:rPr lang="en-US" altLang="en-US" b="1" u="sng"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Volcanoes and climate</a:t>
            </a:r>
            <a:endParaRPr lang="en-US" altLang="en-US" u="sng" dirty="0">
              <a:solidFill>
                <a:schemeClr val="hlin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099" name="Rectangle 3">
            <a:extLst>
              <a:ext uri="{FF2B5EF4-FFF2-40B4-BE49-F238E27FC236}">
                <a16:creationId xmlns:a16="http://schemas.microsoft.com/office/drawing/2014/main" id="{6700935C-C1D5-7247-A006-930FC6EC8569}"/>
              </a:ext>
            </a:extLst>
          </p:cNvPr>
          <p:cNvSpPr>
            <a:spLocks noGrp="1" noChangeArrowheads="1"/>
          </p:cNvSpPr>
          <p:nvPr>
            <p:ph type="body" idx="1"/>
          </p:nvPr>
        </p:nvSpPr>
        <p:spPr>
          <a:xfrm>
            <a:off x="1174750" y="592747"/>
            <a:ext cx="6794500" cy="4777052"/>
          </a:xfrm>
        </p:spPr>
        <p:txBody>
          <a:bodyPr/>
          <a:lstStyle/>
          <a:p>
            <a:pPr>
              <a:lnSpc>
                <a:spcPct val="90000"/>
              </a:lnSpc>
              <a:buClr>
                <a:srgbClr val="FFFF00"/>
              </a:buClr>
            </a:pPr>
            <a:r>
              <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Volcanoes - what happens during a volcanic eruption?</a:t>
            </a:r>
          </a:p>
          <a:p>
            <a:pPr>
              <a:lnSpc>
                <a:spcPct val="90000"/>
              </a:lnSpc>
              <a:buClr>
                <a:srgbClr val="FFFF00"/>
              </a:buClr>
            </a:pPr>
            <a:r>
              <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How might volcanic activity affect climate?</a:t>
            </a:r>
          </a:p>
          <a:p>
            <a:pPr>
              <a:lnSpc>
                <a:spcPct val="90000"/>
              </a:lnSpc>
              <a:buClr>
                <a:srgbClr val="FFFF00"/>
              </a:buClr>
            </a:pPr>
            <a:r>
              <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Recent eruptions - good data</a:t>
            </a:r>
          </a:p>
          <a:p>
            <a:pPr lvl="1">
              <a:lnSpc>
                <a:spcPct val="90000"/>
              </a:lnSpc>
              <a:buClr>
                <a:srgbClr val="FFFF00"/>
              </a:buClr>
            </a:pP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Satellite observations (TOMS, instrumental records)</a:t>
            </a:r>
          </a:p>
          <a:p>
            <a:pPr lvl="1">
              <a:lnSpc>
                <a:spcPct val="90000"/>
              </a:lnSpc>
              <a:buClr>
                <a:srgbClr val="FFFF00"/>
              </a:buClr>
            </a:pP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samples of products and estimates of their abundance</a:t>
            </a:r>
          </a:p>
          <a:p>
            <a:pPr>
              <a:lnSpc>
                <a:spcPct val="90000"/>
              </a:lnSpc>
              <a:buClr>
                <a:srgbClr val="FFFF00"/>
              </a:buClr>
            </a:pPr>
            <a:r>
              <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Older eruptions - how to investigate past?</a:t>
            </a:r>
          </a:p>
          <a:p>
            <a:pPr lvl="1">
              <a:lnSpc>
                <a:spcPct val="90000"/>
              </a:lnSpc>
              <a:buClr>
                <a:srgbClr val="FFFF00"/>
              </a:buClr>
            </a:pP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Ice cores -&gt; global S signal</a:t>
            </a:r>
          </a:p>
          <a:p>
            <a:pPr lvl="1">
              <a:lnSpc>
                <a:spcPct val="90000"/>
              </a:lnSpc>
              <a:buClr>
                <a:srgbClr val="FFFF00"/>
              </a:buClr>
            </a:pP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Petrologic/geochemical studies -&gt; estimates of S emissions (gas + magma degassing)</a:t>
            </a:r>
          </a:p>
          <a:p>
            <a:pPr>
              <a:lnSpc>
                <a:spcPct val="90000"/>
              </a:lnSpc>
              <a:buClr>
                <a:srgbClr val="FFFF00"/>
              </a:buClr>
            </a:pPr>
            <a:r>
              <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Conclusion</a:t>
            </a:r>
          </a:p>
          <a:p>
            <a:pPr lvl="1">
              <a:lnSpc>
                <a:spcPct val="90000"/>
              </a:lnSpc>
              <a:buClr>
                <a:srgbClr val="FFFF00"/>
              </a:buClr>
            </a:pP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Volcanic effects important on 1-4 </a:t>
            </a:r>
            <a:r>
              <a:rPr lang="en-US" altLang="en-US" sz="2000"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rPr>
              <a:t>yr</a:t>
            </a: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 timescales for large (stratosphere penetrating) eruptions rich in S;  dust/ash of minor importance; very large eruptions possibly of greater importance (&lt;10 </a:t>
            </a:r>
            <a:r>
              <a:rPr lang="en-US" altLang="en-US" sz="2000"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rPr>
              <a:t>yrs</a:t>
            </a:r>
            <a:r>
              <a:rPr lang="en-US" altLang="en-US" sz="20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a:t>
            </a:r>
          </a:p>
        </p:txBody>
      </p:sp>
      <p:sp>
        <p:nvSpPr>
          <p:cNvPr id="4100" name="Rectangle 4">
            <a:extLst>
              <a:ext uri="{FF2B5EF4-FFF2-40B4-BE49-F238E27FC236}">
                <a16:creationId xmlns:a16="http://schemas.microsoft.com/office/drawing/2014/main" id="{CC6E05C3-08BB-B442-ADF3-173870D7CC0A}"/>
              </a:ext>
            </a:extLst>
          </p:cNvPr>
          <p:cNvSpPr>
            <a:spLocks noChangeArrowheads="1"/>
          </p:cNvSpPr>
          <p:nvPr/>
        </p:nvSpPr>
        <p:spPr bwMode="auto">
          <a:xfrm>
            <a:off x="5909469" y="232833"/>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defTabSz="761970" eaLnBrk="0" fontAlgn="base" hangingPunct="0">
              <a:spcBef>
                <a:spcPct val="0"/>
              </a:spcBef>
              <a:spcAft>
                <a:spcPct val="0"/>
              </a:spcAft>
            </a:pPr>
            <a:endParaRPr lang="en-US" altLang="en-US" sz="2000">
              <a:solidFill>
                <a:srgbClr val="000000"/>
              </a:solidFill>
            </a:endParaRPr>
          </a:p>
        </p:txBody>
      </p:sp>
    </p:spTree>
    <p:extLst>
      <p:ext uri="{BB962C8B-B14F-4D97-AF65-F5344CB8AC3E}">
        <p14:creationId xmlns:p14="http://schemas.microsoft.com/office/powerpoint/2010/main" val="1190387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83745" y="134508"/>
            <a:ext cx="3713324" cy="422622"/>
          </a:xfrm>
          <a:prstGeom prst="rect">
            <a:avLst/>
          </a:prstGeom>
          <a:noFill/>
          <a:ln>
            <a:noFill/>
          </a:ln>
        </p:spPr>
        <p:txBody>
          <a:bodyPr wrap="square" lIns="0" tIns="0" rIns="0" bIns="0"/>
          <a:lstStyle/>
          <a:p>
            <a:pPr>
              <a:defRPr lang="en-US"/>
            </a:pPr>
            <a:r>
              <a:rPr sz="3328" dirty="0">
                <a:latin typeface="Calibri" charset="77"/>
                <a:ea typeface="Calibri" charset="77"/>
                <a:cs typeface="Calibri" charset="77"/>
              </a:rPr>
              <a:t>Magma   what is it?  </a:t>
            </a:r>
          </a:p>
        </p:txBody>
      </p:sp>
      <p:pic>
        <p:nvPicPr>
          <p:cNvPr id="3" name="Picture 2"/>
          <p:cNvPicPr>
            <a:picLocks noChangeAspect="1"/>
          </p:cNvPicPr>
          <p:nvPr/>
        </p:nvPicPr>
        <p:blipFill>
          <a:blip r:embed="rId2"/>
          <a:stretch>
            <a:fillRect/>
          </a:stretch>
        </p:blipFill>
        <p:spPr>
          <a:xfrm>
            <a:off x="1141031" y="624647"/>
            <a:ext cx="6964754" cy="5010305"/>
          </a:xfrm>
          <a:prstGeom prst="rect">
            <a:avLst/>
          </a:prstGeom>
        </p:spPr>
      </p:pic>
    </p:spTree>
    <p:extLst>
      <p:ext uri="{BB962C8B-B14F-4D97-AF65-F5344CB8AC3E}">
        <p14:creationId xmlns:p14="http://schemas.microsoft.com/office/powerpoint/2010/main" val="4267060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2" name="Picture 1">
            <a:extLst>
              <a:ext uri="{FF2B5EF4-FFF2-40B4-BE49-F238E27FC236}">
                <a16:creationId xmlns:a16="http://schemas.microsoft.com/office/drawing/2014/main" id="{5ABF7DD3-48B1-3041-A613-615151D399CE}"/>
              </a:ext>
            </a:extLst>
          </p:cNvPr>
          <p:cNvPicPr>
            <a:picLocks noChangeAspect="1"/>
          </p:cNvPicPr>
          <p:nvPr/>
        </p:nvPicPr>
        <p:blipFill>
          <a:blip r:embed="rId3"/>
          <a:stretch>
            <a:fillRect/>
          </a:stretch>
        </p:blipFill>
        <p:spPr>
          <a:xfrm>
            <a:off x="1014805" y="1108066"/>
            <a:ext cx="7079623" cy="4506142"/>
          </a:xfrm>
          <a:prstGeom prst="rect">
            <a:avLst/>
          </a:prstGeom>
        </p:spPr>
      </p:pic>
    </p:spTree>
    <p:extLst>
      <p:ext uri="{BB962C8B-B14F-4D97-AF65-F5344CB8AC3E}">
        <p14:creationId xmlns:p14="http://schemas.microsoft.com/office/powerpoint/2010/main" val="424392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8" name="Picture 4">
            <a:extLst>
              <a:ext uri="{FF2B5EF4-FFF2-40B4-BE49-F238E27FC236}">
                <a16:creationId xmlns:a16="http://schemas.microsoft.com/office/drawing/2014/main" id="{61D42020-01EB-B44A-9A21-090239905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99771" y="964751"/>
            <a:ext cx="6474985" cy="40464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128016-6F9C-2A4C-AC4C-48B95163F4CA}"/>
              </a:ext>
            </a:extLst>
          </p:cNvPr>
          <p:cNvSpPr/>
          <p:nvPr/>
        </p:nvSpPr>
        <p:spPr>
          <a:xfrm>
            <a:off x="179613" y="5056854"/>
            <a:ext cx="8904015" cy="584775"/>
          </a:xfrm>
          <a:prstGeom prst="rect">
            <a:avLst/>
          </a:prstGeom>
        </p:spPr>
        <p:txBody>
          <a:bodyPr wrap="square">
            <a:spAutoFit/>
          </a:bodyPr>
          <a:lstStyle/>
          <a:p>
            <a:pPr defTabSz="761970" fontAlgn="base">
              <a:spcBef>
                <a:spcPct val="0"/>
              </a:spcBef>
              <a:spcAft>
                <a:spcPct val="0"/>
              </a:spcAft>
            </a:pPr>
            <a:r>
              <a:rPr lang="it-IT" altLang="en-US" sz="1600" u="sng" dirty="0">
                <a:latin typeface="Arial" panose="020B0604020202020204" pitchFamily="34" charset="0"/>
                <a:cs typeface="Arial" panose="020B0604020202020204" pitchFamily="34" charset="0"/>
              </a:rPr>
              <a:t>Eruzione effusiva </a:t>
            </a:r>
            <a:r>
              <a:rPr lang="it-IT" altLang="en-US" sz="1600" dirty="0">
                <a:latin typeface="Arial" panose="020B0604020202020204" pitchFamily="34" charset="0"/>
                <a:cs typeface="Arial" panose="020B0604020202020204" pitchFamily="34" charset="0"/>
              </a:rPr>
              <a:t> La lava fuoriesce da una frattura e l’attività effusiva è accompagnata da debole attività esplosiva (esplosioni Stromboliane) </a:t>
            </a:r>
          </a:p>
        </p:txBody>
      </p:sp>
      <p:sp>
        <p:nvSpPr>
          <p:cNvPr id="3" name="Rectangle 2">
            <a:extLst>
              <a:ext uri="{FF2B5EF4-FFF2-40B4-BE49-F238E27FC236}">
                <a16:creationId xmlns:a16="http://schemas.microsoft.com/office/drawing/2014/main" id="{556AF63D-C394-5D4F-846B-CE28BAC5F576}"/>
              </a:ext>
            </a:extLst>
          </p:cNvPr>
          <p:cNvSpPr/>
          <p:nvPr/>
        </p:nvSpPr>
        <p:spPr>
          <a:xfrm>
            <a:off x="7607904" y="2987958"/>
            <a:ext cx="1402948" cy="646331"/>
          </a:xfrm>
          <a:prstGeom prst="rect">
            <a:avLst/>
          </a:prstGeom>
        </p:spPr>
        <p:txBody>
          <a:bodyPr wrap="none">
            <a:spAutoFit/>
          </a:bodyPr>
          <a:lstStyle/>
          <a:p>
            <a:r>
              <a:rPr lang="it-IT" altLang="en-US" dirty="0">
                <a:latin typeface="Arial" panose="020B0604020202020204" pitchFamily="34" charset="0"/>
                <a:cs typeface="Arial" panose="020B0604020202020204" pitchFamily="34" charset="0"/>
              </a:rPr>
              <a:t>Mauna </a:t>
            </a:r>
            <a:r>
              <a:rPr lang="it-IT" altLang="en-US" dirty="0" err="1">
                <a:latin typeface="Arial" panose="020B0604020202020204" pitchFamily="34" charset="0"/>
                <a:cs typeface="Arial" panose="020B0604020202020204" pitchFamily="34" charset="0"/>
              </a:rPr>
              <a:t>Loa</a:t>
            </a:r>
            <a:r>
              <a:rPr lang="it-IT" altLang="en-US" dirty="0">
                <a:latin typeface="Arial" panose="020B0604020202020204" pitchFamily="34" charset="0"/>
                <a:cs typeface="Arial" panose="020B0604020202020204" pitchFamily="34" charset="0"/>
              </a:rPr>
              <a:t> </a:t>
            </a:r>
          </a:p>
          <a:p>
            <a:r>
              <a:rPr lang="it-IT" altLang="en-US" dirty="0">
                <a:latin typeface="Arial" panose="020B0604020202020204" pitchFamily="34" charset="0"/>
                <a:cs typeface="Arial" panose="020B0604020202020204" pitchFamily="34" charset="0"/>
              </a:rPr>
              <a:t>(Hawaii) </a:t>
            </a:r>
            <a:endParaRPr lang="en-US" dirty="0"/>
          </a:p>
        </p:txBody>
      </p:sp>
    </p:spTree>
    <p:extLst>
      <p:ext uri="{BB962C8B-B14F-4D97-AF65-F5344CB8AC3E}">
        <p14:creationId xmlns:p14="http://schemas.microsoft.com/office/powerpoint/2010/main" val="2431213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
        <p:nvSpPr>
          <p:cNvPr id="7" name="CasellaDiTesto 6">
            <a:extLst>
              <a:ext uri="{FF2B5EF4-FFF2-40B4-BE49-F238E27FC236}">
                <a16:creationId xmlns:a16="http://schemas.microsoft.com/office/drawing/2014/main" id="{22A3FBDF-22B9-4461-A38B-2EA3177AEA71}"/>
              </a:ext>
            </a:extLst>
          </p:cNvPr>
          <p:cNvSpPr txBox="1"/>
          <p:nvPr/>
        </p:nvSpPr>
        <p:spPr>
          <a:xfrm>
            <a:off x="957008" y="610330"/>
            <a:ext cx="8186992" cy="400110"/>
          </a:xfrm>
          <a:prstGeom prst="rect">
            <a:avLst/>
          </a:prstGeom>
          <a:noFill/>
        </p:spPr>
        <p:txBody>
          <a:bodyPr wrap="square" rtlCol="0">
            <a:spAutoFit/>
          </a:bodyPr>
          <a:lstStyle/>
          <a:p>
            <a:r>
              <a:rPr lang="it-IT" sz="2000" b="1" dirty="0">
                <a:solidFill>
                  <a:schemeClr val="accent1">
                    <a:lumMod val="75000"/>
                  </a:schemeClr>
                </a:solidFill>
                <a:highlight>
                  <a:srgbClr val="FFFF00"/>
                </a:highlight>
              </a:rPr>
              <a:t>Custodire il Pianeta – Cambiamenti climatici: Sapiens vs. vulcani</a:t>
            </a:r>
          </a:p>
        </p:txBody>
      </p:sp>
      <p:pic>
        <p:nvPicPr>
          <p:cNvPr id="2" name="Picture 1">
            <a:extLst>
              <a:ext uri="{FF2B5EF4-FFF2-40B4-BE49-F238E27FC236}">
                <a16:creationId xmlns:a16="http://schemas.microsoft.com/office/drawing/2014/main" id="{21C66771-E3ED-4B4B-8D12-6C5FC707D181}"/>
              </a:ext>
            </a:extLst>
          </p:cNvPr>
          <p:cNvPicPr>
            <a:picLocks noChangeAspect="1"/>
          </p:cNvPicPr>
          <p:nvPr/>
        </p:nvPicPr>
        <p:blipFill>
          <a:blip r:embed="rId3"/>
          <a:stretch>
            <a:fillRect/>
          </a:stretch>
        </p:blipFill>
        <p:spPr>
          <a:xfrm>
            <a:off x="1039127" y="574070"/>
            <a:ext cx="6999642" cy="5008806"/>
          </a:xfrm>
          <a:prstGeom prst="rect">
            <a:avLst/>
          </a:prstGeom>
        </p:spPr>
      </p:pic>
    </p:spTree>
    <p:extLst>
      <p:ext uri="{BB962C8B-B14F-4D97-AF65-F5344CB8AC3E}">
        <p14:creationId xmlns:p14="http://schemas.microsoft.com/office/powerpoint/2010/main" val="441689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6"/>
          <p:cNvSpPr txBox="1"/>
          <p:nvPr/>
        </p:nvSpPr>
        <p:spPr>
          <a:xfrm>
            <a:off x="6423635" y="134508"/>
            <a:ext cx="2123933" cy="1034737"/>
          </a:xfrm>
          <a:prstGeom prst="rect">
            <a:avLst/>
          </a:prstGeom>
          <a:noFill/>
          <a:ln>
            <a:noFill/>
          </a:ln>
        </p:spPr>
        <p:txBody>
          <a:bodyPr wrap="square" lIns="0" tIns="0" rIns="0" bIns="0"/>
          <a:lstStyle/>
          <a:p>
            <a:pPr>
              <a:spcAft>
                <a:spcPts val="303"/>
              </a:spcAft>
              <a:defRPr lang="en-US"/>
            </a:pPr>
            <a:r>
              <a:rPr sz="1815" dirty="0">
                <a:latin typeface="Arial" panose="020B0604020202020204" pitchFamily="34" charset="0"/>
                <a:ea typeface="Comic Sans MS" charset="77"/>
                <a:cs typeface="Arial" panose="020B0604020202020204" pitchFamily="34" charset="0"/>
              </a:rPr>
              <a:t>Equilibrium water solubility</a:t>
            </a:r>
            <a:r>
              <a:rPr sz="1815" dirty="0">
                <a:latin typeface="Arial" panose="020B0604020202020204" pitchFamily="34" charset="0"/>
                <a:ea typeface="Times" charset="77"/>
                <a:cs typeface="Arial" panose="020B0604020202020204" pitchFamily="34" charset="0"/>
              </a:rPr>
              <a:t> </a:t>
            </a:r>
            <a:r>
              <a:rPr lang="en-US" sz="1815" dirty="0">
                <a:latin typeface="Arial" panose="020B0604020202020204" pitchFamily="34" charset="0"/>
                <a:ea typeface="Times" charset="77"/>
                <a:cs typeface="Arial" panose="020B0604020202020204" pitchFamily="34" charset="0"/>
              </a:rPr>
              <a:t>– depends on Pressure (depth)</a:t>
            </a:r>
            <a:endParaRPr sz="1815" dirty="0">
              <a:latin typeface="Arial" panose="020B0604020202020204" pitchFamily="34" charset="0"/>
              <a:ea typeface="Times" charset="77"/>
              <a:cs typeface="Arial" panose="020B0604020202020204" pitchFamily="34" charset="0"/>
            </a:endParaRPr>
          </a:p>
        </p:txBody>
      </p:sp>
      <p:pic>
        <p:nvPicPr>
          <p:cNvPr id="66" name="Picture 65">
            <a:extLst>
              <a:ext uri="{FF2B5EF4-FFF2-40B4-BE49-F238E27FC236}">
                <a16:creationId xmlns:a16="http://schemas.microsoft.com/office/drawing/2014/main" id="{362A2926-C16C-7040-A4C3-463311ED18D4}"/>
              </a:ext>
            </a:extLst>
          </p:cNvPr>
          <p:cNvPicPr>
            <a:picLocks noChangeAspect="1"/>
          </p:cNvPicPr>
          <p:nvPr/>
        </p:nvPicPr>
        <p:blipFill>
          <a:blip r:embed="rId2"/>
          <a:stretch>
            <a:fillRect/>
          </a:stretch>
        </p:blipFill>
        <p:spPr>
          <a:xfrm>
            <a:off x="814272" y="0"/>
            <a:ext cx="5391523" cy="5715000"/>
          </a:xfrm>
          <a:prstGeom prst="rect">
            <a:avLst/>
          </a:prstGeom>
        </p:spPr>
      </p:pic>
    </p:spTree>
    <p:extLst>
      <p:ext uri="{BB962C8B-B14F-4D97-AF65-F5344CB8AC3E}">
        <p14:creationId xmlns:p14="http://schemas.microsoft.com/office/powerpoint/2010/main" val="2849742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a:extLst>
              <a:ext uri="{FF2B5EF4-FFF2-40B4-BE49-F238E27FC236}">
                <a16:creationId xmlns:a16="http://schemas.microsoft.com/office/drawing/2014/main" id="{708A2720-B6E3-4E46-AF77-E9151178E50D}"/>
              </a:ext>
            </a:extLst>
          </p:cNvPr>
          <p:cNvSpPr txBox="1">
            <a:spLocks noChangeArrowheads="1"/>
          </p:cNvSpPr>
          <p:nvPr/>
        </p:nvSpPr>
        <p:spPr bwMode="auto">
          <a:xfrm>
            <a:off x="1195917" y="396875"/>
            <a:ext cx="6977063" cy="50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761970" fontAlgn="base">
              <a:spcBef>
                <a:spcPct val="0"/>
              </a:spcBef>
              <a:spcAft>
                <a:spcPct val="0"/>
              </a:spcAft>
            </a:pPr>
            <a:r>
              <a:rPr lang="it-IT" altLang="en-US" sz="1333" dirty="0">
                <a:latin typeface="Comic Sans MS" panose="030F0902030302020204" pitchFamily="66" charset="0"/>
              </a:rPr>
              <a:t>Un Eruzione Vulcanica è un fenomeno attraverso il quale si ha la venuta a giorno di magma. Le eruzioni possono essere di due tipi:</a:t>
            </a:r>
          </a:p>
        </p:txBody>
      </p:sp>
      <p:sp>
        <p:nvSpPr>
          <p:cNvPr id="11270" name="Rectangle 6">
            <a:extLst>
              <a:ext uri="{FF2B5EF4-FFF2-40B4-BE49-F238E27FC236}">
                <a16:creationId xmlns:a16="http://schemas.microsoft.com/office/drawing/2014/main" id="{4E076D3C-15F2-1B4E-AD08-AD1FF9FACC58}"/>
              </a:ext>
            </a:extLst>
          </p:cNvPr>
          <p:cNvSpPr>
            <a:spLocks noChangeArrowheads="1"/>
          </p:cNvSpPr>
          <p:nvPr/>
        </p:nvSpPr>
        <p:spPr bwMode="auto">
          <a:xfrm>
            <a:off x="5532438" y="997479"/>
            <a:ext cx="1592103"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1333" u="sng" dirty="0">
                <a:latin typeface="Comic Sans MS" panose="030F0902030302020204" pitchFamily="66" charset="0"/>
              </a:rPr>
              <a:t>Eruzioni esplosive</a:t>
            </a:r>
          </a:p>
        </p:txBody>
      </p:sp>
      <p:sp>
        <p:nvSpPr>
          <p:cNvPr id="11271" name="Rectangle 7">
            <a:extLst>
              <a:ext uri="{FF2B5EF4-FFF2-40B4-BE49-F238E27FC236}">
                <a16:creationId xmlns:a16="http://schemas.microsoft.com/office/drawing/2014/main" id="{6C227178-AF64-294A-8211-12FB95C4F0E9}"/>
              </a:ext>
            </a:extLst>
          </p:cNvPr>
          <p:cNvSpPr>
            <a:spLocks noChangeArrowheads="1"/>
          </p:cNvSpPr>
          <p:nvPr/>
        </p:nvSpPr>
        <p:spPr bwMode="auto">
          <a:xfrm>
            <a:off x="1690687" y="997479"/>
            <a:ext cx="1542410"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1333" u="sng" dirty="0">
                <a:latin typeface="Comic Sans MS" panose="030F0902030302020204" pitchFamily="66" charset="0"/>
              </a:rPr>
              <a:t>Eruzioni effusive</a:t>
            </a:r>
          </a:p>
        </p:txBody>
      </p:sp>
      <p:sp>
        <p:nvSpPr>
          <p:cNvPr id="11274" name="Rectangle 10">
            <a:extLst>
              <a:ext uri="{FF2B5EF4-FFF2-40B4-BE49-F238E27FC236}">
                <a16:creationId xmlns:a16="http://schemas.microsoft.com/office/drawing/2014/main" id="{7944AE3C-AD00-9A4A-BC22-36090FC7BF55}"/>
              </a:ext>
            </a:extLst>
          </p:cNvPr>
          <p:cNvSpPr>
            <a:spLocks noChangeArrowheads="1"/>
          </p:cNvSpPr>
          <p:nvPr/>
        </p:nvSpPr>
        <p:spPr bwMode="auto">
          <a:xfrm>
            <a:off x="1870604" y="37042"/>
            <a:ext cx="52469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2000" u="sng" dirty="0">
                <a:latin typeface="Comic Sans MS" panose="030F0902030302020204" pitchFamily="66" charset="0"/>
              </a:rPr>
              <a:t>CHE COS’E’ UN ERUZIONE VULCANICA?</a:t>
            </a:r>
          </a:p>
        </p:txBody>
      </p:sp>
      <p:pic>
        <p:nvPicPr>
          <p:cNvPr id="11297" name="Picture 33">
            <a:extLst>
              <a:ext uri="{FF2B5EF4-FFF2-40B4-BE49-F238E27FC236}">
                <a16:creationId xmlns:a16="http://schemas.microsoft.com/office/drawing/2014/main" id="{60B46513-E3BF-904A-A42C-09D83AF8588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331515" y="2477519"/>
            <a:ext cx="6480969" cy="31538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99" name="Text Box 35">
            <a:extLst>
              <a:ext uri="{FF2B5EF4-FFF2-40B4-BE49-F238E27FC236}">
                <a16:creationId xmlns:a16="http://schemas.microsoft.com/office/drawing/2014/main" id="{F160D162-1021-A94B-84D9-C723139F4ECE}"/>
              </a:ext>
            </a:extLst>
          </p:cNvPr>
          <p:cNvSpPr txBox="1">
            <a:spLocks noChangeArrowheads="1"/>
          </p:cNvSpPr>
          <p:nvPr/>
        </p:nvSpPr>
        <p:spPr bwMode="auto">
          <a:xfrm>
            <a:off x="953823" y="1297782"/>
            <a:ext cx="3618177" cy="91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761970" fontAlgn="base">
              <a:spcBef>
                <a:spcPct val="0"/>
              </a:spcBef>
              <a:spcAft>
                <a:spcPct val="0"/>
              </a:spcAft>
            </a:pPr>
            <a:r>
              <a:rPr lang="it-IT" altLang="en-US" sz="1333" dirty="0">
                <a:solidFill>
                  <a:srgbClr val="FFFFFF"/>
                </a:solidFill>
                <a:latin typeface="Comic Sans MS" panose="030F0902030302020204" pitchFamily="66" charset="0"/>
              </a:rPr>
              <a:t>Eruzioni  caratterizzate dall’assenza di attività esplosiva. Il magma fuoriesce da bocche e/o fratture e scorre al suolo seguendo la morfologia del substrato. </a:t>
            </a:r>
          </a:p>
        </p:txBody>
      </p:sp>
      <p:sp>
        <p:nvSpPr>
          <p:cNvPr id="11300" name="Text Box 36">
            <a:extLst>
              <a:ext uri="{FF2B5EF4-FFF2-40B4-BE49-F238E27FC236}">
                <a16:creationId xmlns:a16="http://schemas.microsoft.com/office/drawing/2014/main" id="{285E7624-A52C-3044-A9E6-FD935B819472}"/>
              </a:ext>
            </a:extLst>
          </p:cNvPr>
          <p:cNvSpPr txBox="1">
            <a:spLocks noChangeArrowheads="1"/>
          </p:cNvSpPr>
          <p:nvPr/>
        </p:nvSpPr>
        <p:spPr bwMode="auto">
          <a:xfrm>
            <a:off x="4811449" y="1297782"/>
            <a:ext cx="3630083" cy="91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761970" fontAlgn="base">
              <a:spcBef>
                <a:spcPct val="0"/>
              </a:spcBef>
              <a:spcAft>
                <a:spcPct val="0"/>
              </a:spcAft>
            </a:pPr>
            <a:r>
              <a:rPr lang="it-IT" altLang="en-US" sz="1333">
                <a:solidFill>
                  <a:srgbClr val="FFFFFF"/>
                </a:solidFill>
                <a:latin typeface="Comic Sans MS" panose="030F0902030302020204" pitchFamily="66" charset="0"/>
              </a:rPr>
              <a:t>Il magma fuoriesce in modo violento attraverso esplosioni causate dall’espansione dei gas nel condotto. Si ha così la formazione della “colonna eruttiva”.</a:t>
            </a:r>
          </a:p>
        </p:txBody>
      </p:sp>
      <p:sp>
        <p:nvSpPr>
          <p:cNvPr id="11301" name="Text Box 37">
            <a:extLst>
              <a:ext uri="{FF2B5EF4-FFF2-40B4-BE49-F238E27FC236}">
                <a16:creationId xmlns:a16="http://schemas.microsoft.com/office/drawing/2014/main" id="{3911464B-DDE7-EA4C-B297-D362F78A2878}"/>
              </a:ext>
            </a:extLst>
          </p:cNvPr>
          <p:cNvSpPr txBox="1">
            <a:spLocks noChangeArrowheads="1"/>
          </p:cNvSpPr>
          <p:nvPr/>
        </p:nvSpPr>
        <p:spPr bwMode="auto">
          <a:xfrm>
            <a:off x="1281907" y="5077354"/>
            <a:ext cx="305404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fontAlgn="base">
              <a:spcBef>
                <a:spcPct val="0"/>
              </a:spcBef>
              <a:spcAft>
                <a:spcPct val="0"/>
              </a:spcAft>
            </a:pPr>
            <a:r>
              <a:rPr lang="it-IT" altLang="en-US" sz="1500" b="1" u="sng" dirty="0">
                <a:solidFill>
                  <a:srgbClr val="000000"/>
                </a:solidFill>
                <a:latin typeface="Comic Sans MS" panose="030F0902030302020204" pitchFamily="66" charset="0"/>
              </a:rPr>
              <a:t>Quadro riassuntivo dei possibili </a:t>
            </a:r>
          </a:p>
          <a:p>
            <a:pPr defTabSz="761970" fontAlgn="base">
              <a:spcBef>
                <a:spcPct val="0"/>
              </a:spcBef>
              <a:spcAft>
                <a:spcPct val="0"/>
              </a:spcAft>
            </a:pPr>
            <a:r>
              <a:rPr lang="it-IT" altLang="en-US" sz="1500" b="1" u="sng" dirty="0">
                <a:solidFill>
                  <a:srgbClr val="000000"/>
                </a:solidFill>
                <a:latin typeface="Comic Sans MS" panose="030F0902030302020204" pitchFamily="66" charset="0"/>
              </a:rPr>
              <a:t>Scenari Eruttivi</a:t>
            </a:r>
          </a:p>
        </p:txBody>
      </p:sp>
    </p:spTree>
    <p:extLst>
      <p:ext uri="{BB962C8B-B14F-4D97-AF65-F5344CB8AC3E}">
        <p14:creationId xmlns:p14="http://schemas.microsoft.com/office/powerpoint/2010/main" val="1937208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EC084E89-A764-5D42-A1AD-2E3F8872BFD1}"/>
              </a:ext>
            </a:extLst>
          </p:cNvPr>
          <p:cNvGrpSpPr/>
          <p:nvPr/>
        </p:nvGrpSpPr>
        <p:grpSpPr>
          <a:xfrm>
            <a:off x="726450" y="1167003"/>
            <a:ext cx="7345809" cy="4547997"/>
            <a:chOff x="774191" y="623773"/>
            <a:chExt cx="9143998" cy="6361111"/>
          </a:xfrm>
          <a:noFill/>
        </p:grpSpPr>
        <p:sp>
          <p:nvSpPr>
            <p:cNvPr id="12" name="Rectangle 3">
              <a:extLst>
                <a:ext uri="{FF2B5EF4-FFF2-40B4-BE49-F238E27FC236}">
                  <a16:creationId xmlns:a16="http://schemas.microsoft.com/office/drawing/2014/main" id="{F4BBEB17-8BFF-5C42-AC24-EF4EA6F7A249}"/>
                </a:ext>
              </a:extLst>
            </p:cNvPr>
            <p:cNvSpPr/>
            <p:nvPr/>
          </p:nvSpPr>
          <p:spPr>
            <a:xfrm>
              <a:off x="774191" y="3575268"/>
              <a:ext cx="9143998" cy="405737"/>
            </a:xfrm>
            <a:prstGeom prst="rect">
              <a:avLst/>
            </a:prstGeom>
            <a:solidFill>
              <a:srgbClr val="0033CC"/>
            </a:solidFill>
            <a:ln w="12700" cmpd="sng">
              <a:solidFill>
                <a:srgbClr val="0033CC"/>
              </a:solidFill>
              <a:prstDash val="solid"/>
            </a:ln>
          </p:spPr>
          <p:txBody>
            <a:bodyPr anchor="ctr">
              <a:spAutoFit/>
            </a:bodyPr>
            <a:lstStyle/>
            <a:p>
              <a:pPr algn="ctr"/>
              <a:endParaRPr lang="en-US" sz="1361"/>
            </a:p>
          </p:txBody>
        </p:sp>
        <p:pic>
          <p:nvPicPr>
            <p:cNvPr id="13" name="Image 4">
              <a:extLst>
                <a:ext uri="{FF2B5EF4-FFF2-40B4-BE49-F238E27FC236}">
                  <a16:creationId xmlns:a16="http://schemas.microsoft.com/office/drawing/2014/main" id="{F373E77D-CD25-064E-A7F7-3813C41CFE09}"/>
                </a:ext>
              </a:extLst>
            </p:cNvPr>
            <p:cNvPicPr>
              <a:picLocks noChangeAspect="1" noChangeArrowheads="1"/>
            </p:cNvPicPr>
            <p:nvPr/>
          </p:nvPicPr>
          <p:blipFill>
            <a:blip r:embed="rId2"/>
            <a:stretch>
              <a:fillRect/>
            </a:stretch>
          </p:blipFill>
          <p:spPr>
            <a:xfrm>
              <a:off x="872616" y="623773"/>
              <a:ext cx="8815387" cy="6361111"/>
            </a:xfrm>
            <a:prstGeom prst="rect">
              <a:avLst/>
            </a:prstGeom>
            <a:noFill/>
            <a:ln>
              <a:noFill/>
            </a:ln>
          </p:spPr>
        </p:pic>
      </p:grpSp>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331439"/>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spTree>
    <p:extLst>
      <p:ext uri="{BB962C8B-B14F-4D97-AF65-F5344CB8AC3E}">
        <p14:creationId xmlns:p14="http://schemas.microsoft.com/office/powerpoint/2010/main" val="1249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6A968B2-F775-D642-A348-55563E311CDE}"/>
              </a:ext>
            </a:extLst>
          </p:cNvPr>
          <p:cNvGrpSpPr/>
          <p:nvPr/>
        </p:nvGrpSpPr>
        <p:grpSpPr>
          <a:xfrm>
            <a:off x="405774" y="1095096"/>
            <a:ext cx="4360779" cy="4418356"/>
            <a:chOff x="774191" y="623772"/>
            <a:chExt cx="9143998" cy="6486525"/>
          </a:xfrm>
          <a:noFill/>
        </p:grpSpPr>
        <p:sp>
          <p:nvSpPr>
            <p:cNvPr id="12" name="Rectangle 3">
              <a:extLst>
                <a:ext uri="{FF2B5EF4-FFF2-40B4-BE49-F238E27FC236}">
                  <a16:creationId xmlns:a16="http://schemas.microsoft.com/office/drawing/2014/main" id="{959308FA-C986-AB47-8D0E-9D76BAA31EBF}"/>
                </a:ext>
              </a:extLst>
            </p:cNvPr>
            <p:cNvSpPr/>
            <p:nvPr/>
          </p:nvSpPr>
          <p:spPr>
            <a:xfrm>
              <a:off x="774191" y="3578645"/>
              <a:ext cx="9143998" cy="398979"/>
            </a:xfrm>
            <a:prstGeom prst="rect">
              <a:avLst/>
            </a:prstGeom>
            <a:solidFill>
              <a:srgbClr val="0033CC"/>
            </a:solidFill>
            <a:ln w="12700" cmpd="sng">
              <a:solidFill>
                <a:srgbClr val="0033CC"/>
              </a:solidFill>
              <a:prstDash val="solid"/>
            </a:ln>
          </p:spPr>
          <p:txBody>
            <a:bodyPr anchor="ctr">
              <a:spAutoFit/>
            </a:bodyPr>
            <a:lstStyle/>
            <a:p>
              <a:pPr algn="ctr"/>
              <a:endParaRPr lang="en-US" sz="1361"/>
            </a:p>
          </p:txBody>
        </p:sp>
        <p:pic>
          <p:nvPicPr>
            <p:cNvPr id="13" name="Image 4">
              <a:extLst>
                <a:ext uri="{FF2B5EF4-FFF2-40B4-BE49-F238E27FC236}">
                  <a16:creationId xmlns:a16="http://schemas.microsoft.com/office/drawing/2014/main" id="{E7C6B2FB-B9F1-F640-89E2-0D13CE5E885F}"/>
                </a:ext>
              </a:extLst>
            </p:cNvPr>
            <p:cNvPicPr>
              <a:picLocks noChangeAspect="1" noChangeArrowheads="1"/>
            </p:cNvPicPr>
            <p:nvPr/>
          </p:nvPicPr>
          <p:blipFill>
            <a:blip r:embed="rId2"/>
            <a:stretch>
              <a:fillRect/>
            </a:stretch>
          </p:blipFill>
          <p:spPr>
            <a:xfrm>
              <a:off x="953579" y="623772"/>
              <a:ext cx="8718549" cy="6486525"/>
            </a:xfrm>
            <a:prstGeom prst="rect">
              <a:avLst/>
            </a:prstGeom>
            <a:noFill/>
            <a:ln>
              <a:noFill/>
            </a:ln>
          </p:spPr>
        </p:pic>
      </p:grpSp>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3"/>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pic>
        <p:nvPicPr>
          <p:cNvPr id="14" name="Picture 8">
            <a:extLst>
              <a:ext uri="{FF2B5EF4-FFF2-40B4-BE49-F238E27FC236}">
                <a16:creationId xmlns:a16="http://schemas.microsoft.com/office/drawing/2014/main" id="{016742E4-237B-7341-811A-889E4C3A4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87079" y="1108066"/>
            <a:ext cx="4422690" cy="3996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1E12E0D4-1CAF-3646-9F78-72FF19349AF4}"/>
              </a:ext>
            </a:extLst>
          </p:cNvPr>
          <p:cNvSpPr txBox="1"/>
          <p:nvPr/>
        </p:nvSpPr>
        <p:spPr>
          <a:xfrm>
            <a:off x="5907932" y="5251500"/>
            <a:ext cx="2541593" cy="369332"/>
          </a:xfrm>
          <a:prstGeom prst="rect">
            <a:avLst/>
          </a:prstGeom>
          <a:noFill/>
        </p:spPr>
        <p:txBody>
          <a:bodyPr wrap="none" rtlCol="0">
            <a:spAutoFit/>
          </a:bodyPr>
          <a:lstStyle/>
          <a:p>
            <a:r>
              <a:rPr lang="en-US" dirty="0"/>
              <a:t>Mt. St. Helens, May 1980</a:t>
            </a:r>
          </a:p>
        </p:txBody>
      </p:sp>
    </p:spTree>
    <p:extLst>
      <p:ext uri="{BB962C8B-B14F-4D97-AF65-F5344CB8AC3E}">
        <p14:creationId xmlns:p14="http://schemas.microsoft.com/office/powerpoint/2010/main" val="142372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2FE546-B215-43AA-9424-436B3E2B010B}"/>
              </a:ext>
            </a:extLst>
          </p:cNvPr>
          <p:cNvPicPr>
            <a:picLocks noChangeAspect="1"/>
          </p:cNvPicPr>
          <p:nvPr/>
        </p:nvPicPr>
        <p:blipFill rotWithShape="1">
          <a:blip r:embed="rId2"/>
          <a:srcRect l="-1182" r="13101"/>
          <a:stretch/>
        </p:blipFill>
        <p:spPr>
          <a:xfrm>
            <a:off x="0" y="94168"/>
            <a:ext cx="6120000" cy="1358002"/>
          </a:xfrm>
          <a:prstGeom prst="rect">
            <a:avLst/>
          </a:prstGeom>
        </p:spPr>
      </p:pic>
      <p:sp>
        <p:nvSpPr>
          <p:cNvPr id="5" name="Rettangolo 4">
            <a:extLst>
              <a:ext uri="{FF2B5EF4-FFF2-40B4-BE49-F238E27FC236}">
                <a16:creationId xmlns:a16="http://schemas.microsoft.com/office/drawing/2014/main" id="{4CB27934-2253-4132-B7D3-DAE07D575F28}"/>
              </a:ext>
            </a:extLst>
          </p:cNvPr>
          <p:cNvSpPr/>
          <p:nvPr/>
        </p:nvSpPr>
        <p:spPr>
          <a:xfrm>
            <a:off x="6334543" y="285750"/>
            <a:ext cx="2809457" cy="1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3"/>
          </a:p>
        </p:txBody>
      </p:sp>
      <p:sp>
        <p:nvSpPr>
          <p:cNvPr id="6" name="CasellaDiTesto 5">
            <a:extLst>
              <a:ext uri="{FF2B5EF4-FFF2-40B4-BE49-F238E27FC236}">
                <a16:creationId xmlns:a16="http://schemas.microsoft.com/office/drawing/2014/main" id="{1C0851FB-2E6A-41E0-BA46-884A1E241A68}"/>
              </a:ext>
            </a:extLst>
          </p:cNvPr>
          <p:cNvSpPr txBox="1"/>
          <p:nvPr/>
        </p:nvSpPr>
        <p:spPr>
          <a:xfrm>
            <a:off x="6454057" y="176406"/>
            <a:ext cx="2617839" cy="415498"/>
          </a:xfrm>
          <a:prstGeom prst="rect">
            <a:avLst/>
          </a:prstGeom>
          <a:noFill/>
        </p:spPr>
        <p:txBody>
          <a:bodyPr wrap="square" rtlCol="0">
            <a:spAutoFit/>
          </a:bodyPr>
          <a:lstStyle/>
          <a:p>
            <a:r>
              <a:rPr lang="it-IT" sz="2100" i="1" dirty="0"/>
              <a:t>Prof. Michael Carroll</a:t>
            </a:r>
            <a:endParaRPr lang="it-IT" sz="1050" i="1" dirty="0"/>
          </a:p>
        </p:txBody>
      </p:sp>
      <p:grpSp>
        <p:nvGrpSpPr>
          <p:cNvPr id="8" name="Group 2">
            <a:extLst>
              <a:ext uri="{FF2B5EF4-FFF2-40B4-BE49-F238E27FC236}">
                <a16:creationId xmlns:a16="http://schemas.microsoft.com/office/drawing/2014/main" id="{A1306C58-7AD4-7C4A-8B31-417224D195E5}"/>
              </a:ext>
            </a:extLst>
          </p:cNvPr>
          <p:cNvGrpSpPr/>
          <p:nvPr/>
        </p:nvGrpSpPr>
        <p:grpSpPr>
          <a:xfrm>
            <a:off x="920522" y="832439"/>
            <a:ext cx="6061978" cy="4882561"/>
            <a:chOff x="674654" y="501535"/>
            <a:chExt cx="9243535" cy="6629399"/>
          </a:xfrm>
          <a:noFill/>
        </p:grpSpPr>
        <p:sp>
          <p:nvSpPr>
            <p:cNvPr id="9" name="Rectangle 3">
              <a:extLst>
                <a:ext uri="{FF2B5EF4-FFF2-40B4-BE49-F238E27FC236}">
                  <a16:creationId xmlns:a16="http://schemas.microsoft.com/office/drawing/2014/main" id="{D94DD3BE-F9A7-7747-A321-E00E4D3D5E98}"/>
                </a:ext>
              </a:extLst>
            </p:cNvPr>
            <p:cNvSpPr/>
            <p:nvPr/>
          </p:nvSpPr>
          <p:spPr>
            <a:xfrm>
              <a:off x="774191" y="3578646"/>
              <a:ext cx="9143998" cy="398979"/>
            </a:xfrm>
            <a:prstGeom prst="rect">
              <a:avLst/>
            </a:prstGeom>
            <a:solidFill>
              <a:srgbClr val="0033CC"/>
            </a:solidFill>
            <a:ln w="12700" cmpd="sng">
              <a:solidFill>
                <a:srgbClr val="0033CC"/>
              </a:solidFill>
              <a:prstDash val="solid"/>
            </a:ln>
          </p:spPr>
          <p:txBody>
            <a:bodyPr anchor="ctr">
              <a:spAutoFit/>
            </a:bodyPr>
            <a:lstStyle/>
            <a:p>
              <a:pPr algn="ctr"/>
              <a:endParaRPr lang="en-US" sz="1361"/>
            </a:p>
          </p:txBody>
        </p:sp>
        <p:pic>
          <p:nvPicPr>
            <p:cNvPr id="10" name="Image 4">
              <a:extLst>
                <a:ext uri="{FF2B5EF4-FFF2-40B4-BE49-F238E27FC236}">
                  <a16:creationId xmlns:a16="http://schemas.microsoft.com/office/drawing/2014/main" id="{D2DB7E90-CE0E-9645-B7B8-2FFB55295E72}"/>
                </a:ext>
              </a:extLst>
            </p:cNvPr>
            <p:cNvPicPr>
              <a:picLocks noChangeAspect="1" noChangeArrowheads="1"/>
            </p:cNvPicPr>
            <p:nvPr/>
          </p:nvPicPr>
          <p:blipFill>
            <a:blip r:embed="rId3"/>
            <a:stretch>
              <a:fillRect/>
            </a:stretch>
          </p:blipFill>
          <p:spPr>
            <a:xfrm>
              <a:off x="674654" y="501535"/>
              <a:ext cx="9243535" cy="6629399"/>
            </a:xfrm>
            <a:prstGeom prst="rect">
              <a:avLst/>
            </a:prstGeom>
            <a:noFill/>
            <a:ln>
              <a:noFill/>
            </a:ln>
          </p:spPr>
        </p:pic>
      </p:grpSp>
      <p:sp>
        <p:nvSpPr>
          <p:cNvPr id="2" name="TextBox 1">
            <a:extLst>
              <a:ext uri="{FF2B5EF4-FFF2-40B4-BE49-F238E27FC236}">
                <a16:creationId xmlns:a16="http://schemas.microsoft.com/office/drawing/2014/main" id="{E8B73E12-0973-B440-8557-8A2CCD27B238}"/>
              </a:ext>
            </a:extLst>
          </p:cNvPr>
          <p:cNvSpPr txBox="1"/>
          <p:nvPr/>
        </p:nvSpPr>
        <p:spPr>
          <a:xfrm>
            <a:off x="7089771" y="1452170"/>
            <a:ext cx="1667863" cy="1631216"/>
          </a:xfrm>
          <a:prstGeom prst="rect">
            <a:avLst/>
          </a:prstGeom>
          <a:noFill/>
        </p:spPr>
        <p:txBody>
          <a:bodyPr wrap="square" rtlCol="0">
            <a:spAutoFit/>
          </a:bodyPr>
          <a:lstStyle/>
          <a:p>
            <a:r>
              <a:rPr lang="en-US" sz="2000" dirty="0" err="1">
                <a:solidFill>
                  <a:srgbClr val="FF0000"/>
                </a:solidFill>
              </a:rPr>
              <a:t>Energia</a:t>
            </a:r>
            <a:r>
              <a:rPr lang="en-US" sz="2000" dirty="0">
                <a:solidFill>
                  <a:srgbClr val="FF0000"/>
                </a:solidFill>
              </a:rPr>
              <a:t>:</a:t>
            </a:r>
            <a:endParaRPr lang="en-US" sz="2000" dirty="0"/>
          </a:p>
          <a:p>
            <a:r>
              <a:rPr lang="en-US" sz="2000" dirty="0"/>
              <a:t>1 mole H</a:t>
            </a:r>
            <a:r>
              <a:rPr lang="en-US" sz="2000" baseline="-25000" dirty="0"/>
              <a:t>2</a:t>
            </a:r>
            <a:r>
              <a:rPr lang="en-US" sz="2000" dirty="0"/>
              <a:t>O in </a:t>
            </a:r>
            <a:r>
              <a:rPr lang="en-US" sz="2000" dirty="0" err="1"/>
              <a:t>fuso</a:t>
            </a:r>
            <a:r>
              <a:rPr lang="en-US" sz="2000" dirty="0"/>
              <a:t> ~</a:t>
            </a:r>
            <a:r>
              <a:rPr lang="en-US" sz="2000" dirty="0">
                <a:solidFill>
                  <a:srgbClr val="0070C0"/>
                </a:solidFill>
              </a:rPr>
              <a:t>15 cm</a:t>
            </a:r>
            <a:r>
              <a:rPr lang="en-US" sz="2000" baseline="30000" dirty="0">
                <a:solidFill>
                  <a:srgbClr val="0070C0"/>
                </a:solidFill>
              </a:rPr>
              <a:t>3</a:t>
            </a:r>
            <a:r>
              <a:rPr lang="en-US" sz="2000" dirty="0"/>
              <a:t>, </a:t>
            </a:r>
            <a:r>
              <a:rPr lang="en-US" sz="2000" dirty="0">
                <a:solidFill>
                  <a:srgbClr val="FF0000"/>
                </a:solidFill>
              </a:rPr>
              <a:t>82000 cm</a:t>
            </a:r>
            <a:r>
              <a:rPr lang="en-US" sz="2000" baseline="30000" dirty="0">
                <a:solidFill>
                  <a:srgbClr val="FF0000"/>
                </a:solidFill>
              </a:rPr>
              <a:t>3</a:t>
            </a:r>
            <a:r>
              <a:rPr lang="en-US" sz="2000" dirty="0">
                <a:solidFill>
                  <a:srgbClr val="FF0000"/>
                </a:solidFill>
              </a:rPr>
              <a:t> </a:t>
            </a:r>
            <a:r>
              <a:rPr lang="en-US" sz="2000" dirty="0"/>
              <a:t>come </a:t>
            </a:r>
            <a:r>
              <a:rPr lang="en-US" sz="2000" dirty="0" err="1"/>
              <a:t>vapore</a:t>
            </a:r>
            <a:endParaRPr lang="en-US" sz="2000" dirty="0"/>
          </a:p>
        </p:txBody>
      </p:sp>
    </p:spTree>
    <p:extLst>
      <p:ext uri="{BB962C8B-B14F-4D97-AF65-F5344CB8AC3E}">
        <p14:creationId xmlns:p14="http://schemas.microsoft.com/office/powerpoint/2010/main" val="135191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6"/>
          <p:cNvSpPr txBox="1"/>
          <p:nvPr/>
        </p:nvSpPr>
        <p:spPr>
          <a:xfrm>
            <a:off x="6423635" y="134508"/>
            <a:ext cx="2123933" cy="2170810"/>
          </a:xfrm>
          <a:prstGeom prst="rect">
            <a:avLst/>
          </a:prstGeom>
          <a:noFill/>
          <a:ln>
            <a:noFill/>
          </a:ln>
        </p:spPr>
        <p:txBody>
          <a:bodyPr wrap="square" lIns="0" tIns="0" rIns="0" bIns="0"/>
          <a:lstStyle/>
          <a:p>
            <a:pPr>
              <a:spcAft>
                <a:spcPts val="303"/>
              </a:spcAft>
              <a:defRPr lang="en-US"/>
            </a:pPr>
            <a:r>
              <a:rPr sz="1815" dirty="0">
                <a:latin typeface="Arial" panose="020B0604020202020204" pitchFamily="34" charset="0"/>
                <a:ea typeface="Comic Sans MS" charset="77"/>
                <a:cs typeface="Arial" panose="020B0604020202020204" pitchFamily="34" charset="0"/>
              </a:rPr>
              <a:t>Equilibrium water solubility</a:t>
            </a:r>
            <a:r>
              <a:rPr sz="1815" dirty="0">
                <a:latin typeface="Arial" panose="020B0604020202020204" pitchFamily="34" charset="0"/>
                <a:ea typeface="Times" charset="77"/>
                <a:cs typeface="Arial" panose="020B0604020202020204" pitchFamily="34" charset="0"/>
              </a:rPr>
              <a:t> </a:t>
            </a:r>
            <a:r>
              <a:rPr lang="en-US" sz="1815" dirty="0">
                <a:latin typeface="Arial" panose="020B0604020202020204" pitchFamily="34" charset="0"/>
                <a:ea typeface="Times" charset="77"/>
                <a:cs typeface="Arial" panose="020B0604020202020204" pitchFamily="34" charset="0"/>
              </a:rPr>
              <a:t>– depends on Pressure (depth)</a:t>
            </a:r>
          </a:p>
          <a:p>
            <a:pPr>
              <a:spcAft>
                <a:spcPts val="303"/>
              </a:spcAft>
              <a:defRPr lang="en-US"/>
            </a:pPr>
            <a:endParaRPr lang="en-US" sz="1815" dirty="0">
              <a:latin typeface="Arial" panose="020B0604020202020204" pitchFamily="34" charset="0"/>
              <a:ea typeface="Times" charset="77"/>
              <a:cs typeface="Arial" panose="020B0604020202020204" pitchFamily="34" charset="0"/>
            </a:endParaRPr>
          </a:p>
          <a:p>
            <a:pPr>
              <a:spcAft>
                <a:spcPts val="303"/>
              </a:spcAft>
              <a:defRPr lang="en-US"/>
            </a:pPr>
            <a:r>
              <a:rPr lang="en-US" sz="1815" u="sng" dirty="0">
                <a:latin typeface="Arial" panose="020B0604020202020204" pitchFamily="34" charset="0"/>
                <a:ea typeface="Times" charset="77"/>
                <a:cs typeface="Arial" panose="020B0604020202020204" pitchFamily="34" charset="0"/>
              </a:rPr>
              <a:t>Other Gases</a:t>
            </a:r>
          </a:p>
          <a:p>
            <a:pPr>
              <a:spcAft>
                <a:spcPts val="303"/>
              </a:spcAft>
              <a:defRPr lang="en-US"/>
            </a:pPr>
            <a:r>
              <a:rPr lang="en-US" sz="1815" dirty="0">
                <a:latin typeface="Arial" panose="020B0604020202020204" pitchFamily="34" charset="0"/>
                <a:ea typeface="Times" charset="77"/>
                <a:cs typeface="Arial" panose="020B0604020202020204" pitchFamily="34" charset="0"/>
              </a:rPr>
              <a:t>CO</a:t>
            </a:r>
            <a:r>
              <a:rPr lang="en-US" sz="1815" baseline="-25000" dirty="0">
                <a:latin typeface="Arial" panose="020B0604020202020204" pitchFamily="34" charset="0"/>
                <a:ea typeface="Times" charset="77"/>
                <a:cs typeface="Arial" panose="020B0604020202020204" pitchFamily="34" charset="0"/>
              </a:rPr>
              <a:t>2</a:t>
            </a:r>
            <a:r>
              <a:rPr lang="en-US" sz="1815" dirty="0">
                <a:latin typeface="Arial" panose="020B0604020202020204" pitchFamily="34" charset="0"/>
                <a:ea typeface="Times" charset="77"/>
                <a:cs typeface="Arial" panose="020B0604020202020204" pitchFamily="34" charset="0"/>
              </a:rPr>
              <a:t>, </a:t>
            </a:r>
            <a:r>
              <a:rPr lang="en-US" sz="1815" b="1" dirty="0">
                <a:solidFill>
                  <a:srgbClr val="FF0000"/>
                </a:solidFill>
                <a:latin typeface="Arial" panose="020B0604020202020204" pitchFamily="34" charset="0"/>
                <a:ea typeface="Times" charset="77"/>
                <a:cs typeface="Arial" panose="020B0604020202020204" pitchFamily="34" charset="0"/>
              </a:rPr>
              <a:t>SO</a:t>
            </a:r>
            <a:r>
              <a:rPr lang="en-US" sz="1815" b="1" baseline="-25000" dirty="0">
                <a:solidFill>
                  <a:srgbClr val="FF0000"/>
                </a:solidFill>
                <a:latin typeface="Arial" panose="020B0604020202020204" pitchFamily="34" charset="0"/>
                <a:ea typeface="Times" charset="77"/>
                <a:cs typeface="Arial" panose="020B0604020202020204" pitchFamily="34" charset="0"/>
              </a:rPr>
              <a:t>2</a:t>
            </a:r>
            <a:r>
              <a:rPr lang="en-US" sz="1815" dirty="0">
                <a:latin typeface="Arial" panose="020B0604020202020204" pitchFamily="34" charset="0"/>
                <a:ea typeface="Times" charset="77"/>
                <a:cs typeface="Arial" panose="020B0604020202020204" pitchFamily="34" charset="0"/>
              </a:rPr>
              <a:t>, Cl, F</a:t>
            </a:r>
            <a:endParaRPr sz="1815" dirty="0">
              <a:latin typeface="Arial" panose="020B0604020202020204" pitchFamily="34" charset="0"/>
              <a:ea typeface="Times" charset="77"/>
              <a:cs typeface="Arial" panose="020B0604020202020204" pitchFamily="34" charset="0"/>
            </a:endParaRPr>
          </a:p>
        </p:txBody>
      </p:sp>
      <p:pic>
        <p:nvPicPr>
          <p:cNvPr id="66" name="Picture 65">
            <a:extLst>
              <a:ext uri="{FF2B5EF4-FFF2-40B4-BE49-F238E27FC236}">
                <a16:creationId xmlns:a16="http://schemas.microsoft.com/office/drawing/2014/main" id="{362A2926-C16C-7040-A4C3-463311ED18D4}"/>
              </a:ext>
            </a:extLst>
          </p:cNvPr>
          <p:cNvPicPr>
            <a:picLocks noChangeAspect="1"/>
          </p:cNvPicPr>
          <p:nvPr/>
        </p:nvPicPr>
        <p:blipFill>
          <a:blip r:embed="rId2"/>
          <a:stretch>
            <a:fillRect/>
          </a:stretch>
        </p:blipFill>
        <p:spPr>
          <a:xfrm>
            <a:off x="814272" y="0"/>
            <a:ext cx="5391523" cy="5715000"/>
          </a:xfrm>
          <a:prstGeom prst="rect">
            <a:avLst/>
          </a:prstGeom>
        </p:spPr>
      </p:pic>
    </p:spTree>
    <p:extLst>
      <p:ext uri="{BB962C8B-B14F-4D97-AF65-F5344CB8AC3E}">
        <p14:creationId xmlns:p14="http://schemas.microsoft.com/office/powerpoint/2010/main" val="33992082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titled 3">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2358</TotalTime>
  <Words>1468</Words>
  <Application>Microsoft Macintosh PowerPoint</Application>
  <PresentationFormat>On-screen Show (16:10)</PresentationFormat>
  <Paragraphs>165</Paragraphs>
  <Slides>52</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52</vt:i4>
      </vt:variant>
    </vt:vector>
  </HeadingPairs>
  <TitlesOfParts>
    <vt:vector size="62" baseType="lpstr">
      <vt:lpstr>Arial</vt:lpstr>
      <vt:lpstr>Calibri</vt:lpstr>
      <vt:lpstr>Calibri Light</vt:lpstr>
      <vt:lpstr>Comic Sans MS</vt:lpstr>
      <vt:lpstr>Geneva</vt:lpstr>
      <vt:lpstr>Times</vt:lpstr>
      <vt:lpstr>Times New Roman</vt:lpstr>
      <vt:lpstr>Office Theme</vt:lpstr>
      <vt:lpstr>untitled 3</vt:lpstr>
      <vt:lpstr>Struttura predefinita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TOMS=Total Ozone Mapping Spectrometer (UV-SO2)</vt:lpstr>
      <vt:lpstr>Pinatubo (15 June 1991)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Eruzione del Pinatubo e’ piccola in confronto ad altre eruzioni conosciute</vt:lpstr>
      <vt:lpstr>PowerPoint Presentation</vt:lpstr>
      <vt:lpstr>PowerPoint Presentation</vt:lpstr>
      <vt:lpstr>PowerPoint Presentation</vt:lpstr>
      <vt:lpstr>Following NOT USED</vt:lpstr>
      <vt:lpstr>Greenland ice core acidity levels</vt:lpstr>
      <vt:lpstr>PowerPoint Presentation</vt:lpstr>
      <vt:lpstr>Global Temp. change and volcanic S emission</vt:lpstr>
      <vt:lpstr>PowerPoint Presentation</vt:lpstr>
      <vt:lpstr>PowerPoint Presentation</vt:lpstr>
      <vt:lpstr>PowerPoint Presentation</vt:lpstr>
      <vt:lpstr>Subduction volcanoes -&gt; more explosive, some S-rich</vt:lpstr>
      <vt:lpstr>Lascar - degassing</vt:lpstr>
      <vt:lpstr>S - global budget</vt:lpstr>
      <vt:lpstr>PowerPoint Presentation</vt:lpstr>
      <vt:lpstr>Pinatubo - Winter 91-92 Temperature anomalies</vt:lpstr>
      <vt:lpstr>Pinatubo - effects on summer temperatures (1992)</vt:lpstr>
      <vt:lpstr>Pinatubo - Winter 92-93 Temp. anomalies</vt:lpstr>
      <vt:lpstr>PowerPoint Presentation</vt:lpstr>
      <vt:lpstr>PowerPoint Presentation</vt:lpstr>
      <vt:lpstr>Data and models - Lower Troposphere Mean temperatures - Pinatubo</vt:lpstr>
      <vt:lpstr>Corrections to sulfur yield for subduction magmas</vt:lpstr>
      <vt:lpstr>PowerPoint Presentation</vt:lpstr>
      <vt:lpstr>PowerPoint Presentation</vt:lpstr>
      <vt:lpstr>PowerPoint Presentation</vt:lpstr>
      <vt:lpstr>Volcanoes and climate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Carroll Michael Robert</dc:creator>
  <cp:lastModifiedBy>EP</cp:lastModifiedBy>
  <cp:revision>64</cp:revision>
  <dcterms:created xsi:type="dcterms:W3CDTF">2020-05-11T07:46:16Z</dcterms:created>
  <dcterms:modified xsi:type="dcterms:W3CDTF">2020-05-13T12:57:01Z</dcterms:modified>
</cp:coreProperties>
</file>